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6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aleway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Lato-regular.fntdata"/><Relationship Id="rId16" Type="http://schemas.openxmlformats.org/officeDocument/2006/relationships/font" Target="fonts/Raleway-boldItalic.fntdata"/><Relationship Id="rId5" Type="http://schemas.openxmlformats.org/officeDocument/2006/relationships/slide" Target="slides/slide1.xml"/><Relationship Id="rId19" Type="http://schemas.openxmlformats.org/officeDocument/2006/relationships/font" Target="fonts/Lato-italic.fntdata"/><Relationship Id="rId6" Type="http://schemas.openxmlformats.org/officeDocument/2006/relationships/slide" Target="slides/slide2.xml"/><Relationship Id="rId18" Type="http://schemas.openxmlformats.org/officeDocument/2006/relationships/font" Target="fonts/La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7201b13e3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7201b13e3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7201b13e3_0_2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7201b13e3_0_2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7201b13e3_0_8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7201b13e3_0_8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41fe3fb4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41fe3fb4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Setting up a centralized SNAP program will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7201b13e3_0_9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7201b13e3_0_9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7201b13e3_0_1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7201b13e3_0_1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7201b13e3_0_13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7201b13e3_0_1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AUTOLAYOUT_5">
    <p:bg>
      <p:bgPr>
        <a:solidFill>
          <a:srgbClr val="FFFFFF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/>
          <p:nvPr/>
        </p:nvSpPr>
        <p:spPr>
          <a:xfrm>
            <a:off x="7500" y="0"/>
            <a:ext cx="91323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4" name="Google Shape;84;p13"/>
          <p:cNvCxnSpPr/>
          <p:nvPr/>
        </p:nvCxnSpPr>
        <p:spPr>
          <a:xfrm>
            <a:off x="841350" y="460903"/>
            <a:ext cx="0" cy="42618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5" name="Google Shape;85;p13"/>
          <p:cNvCxnSpPr/>
          <p:nvPr/>
        </p:nvCxnSpPr>
        <p:spPr>
          <a:xfrm>
            <a:off x="8337675" y="460903"/>
            <a:ext cx="0" cy="42618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6" name="Google Shape;86;p13"/>
          <p:cNvSpPr/>
          <p:nvPr/>
        </p:nvSpPr>
        <p:spPr>
          <a:xfrm rot="-5400000">
            <a:off x="4327200" y="853550"/>
            <a:ext cx="483000" cy="427200"/>
          </a:xfrm>
          <a:prstGeom prst="hexagon">
            <a:avLst>
              <a:gd fmla="val 28666" name="adj"/>
              <a:gd fmla="val 115470" name="vf"/>
            </a:avLst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 txBox="1"/>
          <p:nvPr>
            <p:ph type="ctrTitle"/>
          </p:nvPr>
        </p:nvSpPr>
        <p:spPr>
          <a:xfrm>
            <a:off x="1883125" y="1447250"/>
            <a:ext cx="5400900" cy="19719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9pPr>
          </a:lstStyle>
          <a:p/>
        </p:txBody>
      </p:sp>
      <p:sp>
        <p:nvSpPr>
          <p:cNvPr id="88" name="Google Shape;88;p13"/>
          <p:cNvSpPr txBox="1"/>
          <p:nvPr>
            <p:ph idx="1" type="subTitle"/>
          </p:nvPr>
        </p:nvSpPr>
        <p:spPr>
          <a:xfrm>
            <a:off x="2429850" y="3493650"/>
            <a:ext cx="4287600" cy="7881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7">
  <p:cSld name="AUTOLAYOUT_13">
    <p:bg>
      <p:bgPr>
        <a:solidFill>
          <a:srgbClr val="FFFFF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2" name="Google Shape;92;p14"/>
          <p:cNvCxnSpPr/>
          <p:nvPr/>
        </p:nvCxnSpPr>
        <p:spPr>
          <a:xfrm>
            <a:off x="831620" y="615325"/>
            <a:ext cx="7494300" cy="0"/>
          </a:xfrm>
          <a:prstGeom prst="straightConnector1">
            <a:avLst/>
          </a:prstGeom>
          <a:noFill/>
          <a:ln cap="flat" cmpd="sng" w="762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3" name="Google Shape;93;p14"/>
          <p:cNvSpPr txBox="1"/>
          <p:nvPr>
            <p:ph type="title"/>
          </p:nvPr>
        </p:nvSpPr>
        <p:spPr>
          <a:xfrm>
            <a:off x="832600" y="844000"/>
            <a:ext cx="6419700" cy="1550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>
            <a:off x="832600" y="2623075"/>
            <a:ext cx="2436000" cy="1967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5" name="Google Shape;95;p14"/>
          <p:cNvSpPr txBox="1"/>
          <p:nvPr>
            <p:ph idx="2" type="body"/>
          </p:nvPr>
        </p:nvSpPr>
        <p:spPr>
          <a:xfrm>
            <a:off x="3372189" y="2623075"/>
            <a:ext cx="2436000" cy="1967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6" name="Google Shape;96;p14"/>
          <p:cNvSpPr txBox="1"/>
          <p:nvPr>
            <p:ph idx="3" type="body"/>
          </p:nvPr>
        </p:nvSpPr>
        <p:spPr>
          <a:xfrm>
            <a:off x="5911778" y="2623075"/>
            <a:ext cx="2436000" cy="1967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7" name="Google Shape;9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3">
  <p:cSld name="AUTOLAYOUT_6">
    <p:bg>
      <p:bgPr>
        <a:solidFill>
          <a:srgbClr val="FFFFFF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5"/>
          <p:cNvSpPr/>
          <p:nvPr/>
        </p:nvSpPr>
        <p:spPr>
          <a:xfrm>
            <a:off x="0" y="0"/>
            <a:ext cx="9144000" cy="2161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5"/>
          <p:cNvSpPr txBox="1"/>
          <p:nvPr>
            <p:ph type="title"/>
          </p:nvPr>
        </p:nvSpPr>
        <p:spPr>
          <a:xfrm>
            <a:off x="317700" y="369325"/>
            <a:ext cx="6934800" cy="15792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2" name="Google Shape;102;p15"/>
          <p:cNvSpPr txBox="1"/>
          <p:nvPr>
            <p:ph idx="1" type="body"/>
          </p:nvPr>
        </p:nvSpPr>
        <p:spPr>
          <a:xfrm>
            <a:off x="317700" y="2432075"/>
            <a:ext cx="6397800" cy="23298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29845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2pPr>
            <a:lvl3pPr indent="-29845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3pPr>
            <a:lvl4pPr indent="-29845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400">
                <a:solidFill>
                  <a:schemeClr val="dk2"/>
                </a:solidFill>
              </a:defRPr>
            </a:lvl4pPr>
            <a:lvl5pPr indent="-29845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5pPr>
            <a:lvl6pPr indent="-29845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6pPr>
            <a:lvl7pPr indent="-29845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400">
                <a:solidFill>
                  <a:schemeClr val="dk2"/>
                </a:solidFill>
              </a:defRPr>
            </a:lvl7pPr>
            <a:lvl8pPr indent="-29845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8pPr>
            <a:lvl9pPr indent="-29845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3" name="Google Shape;10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4">
  <p:cSld name="AUTOLAYOUT_8">
    <p:bg>
      <p:bgPr>
        <a:solidFill>
          <a:srgbClr val="FFFFFF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6"/>
          <p:cNvSpPr/>
          <p:nvPr/>
        </p:nvSpPr>
        <p:spPr>
          <a:xfrm>
            <a:off x="1860600" y="0"/>
            <a:ext cx="7283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7" name="Google Shape;107;p16"/>
          <p:cNvCxnSpPr/>
          <p:nvPr/>
        </p:nvCxnSpPr>
        <p:spPr>
          <a:xfrm>
            <a:off x="2586875" y="1615600"/>
            <a:ext cx="3057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8" name="Google Shape;108;p16"/>
          <p:cNvSpPr txBox="1"/>
          <p:nvPr>
            <p:ph type="title"/>
          </p:nvPr>
        </p:nvSpPr>
        <p:spPr>
          <a:xfrm>
            <a:off x="2469775" y="426200"/>
            <a:ext cx="5867400" cy="9951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b="1" sz="3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2469775" y="1874225"/>
            <a:ext cx="5867400" cy="2550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>
                <a:solidFill>
                  <a:schemeClr val="lt1"/>
                </a:solidFill>
              </a:defRPr>
            </a:lvl1pPr>
            <a:lvl2pPr indent="-29845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 sz="1400">
                <a:solidFill>
                  <a:schemeClr val="lt1"/>
                </a:solidFill>
              </a:defRPr>
            </a:lvl2pPr>
            <a:lvl3pPr indent="-29845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 sz="1400">
                <a:solidFill>
                  <a:schemeClr val="lt1"/>
                </a:solidFill>
              </a:defRPr>
            </a:lvl3pPr>
            <a:lvl4pPr indent="-29845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 sz="1400">
                <a:solidFill>
                  <a:schemeClr val="lt1"/>
                </a:solidFill>
              </a:defRPr>
            </a:lvl4pPr>
            <a:lvl5pPr indent="-29845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 sz="1400">
                <a:solidFill>
                  <a:schemeClr val="lt1"/>
                </a:solidFill>
              </a:defRPr>
            </a:lvl5pPr>
            <a:lvl6pPr indent="-29845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 sz="1400">
                <a:solidFill>
                  <a:schemeClr val="lt1"/>
                </a:solidFill>
              </a:defRPr>
            </a:lvl6pPr>
            <a:lvl7pPr indent="-29845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 sz="1400">
                <a:solidFill>
                  <a:schemeClr val="lt1"/>
                </a:solidFill>
              </a:defRPr>
            </a:lvl7pPr>
            <a:lvl8pPr indent="-29845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 sz="1400">
                <a:solidFill>
                  <a:schemeClr val="lt1"/>
                </a:solidFill>
              </a:defRPr>
            </a:lvl8pPr>
            <a:lvl9pPr indent="-29845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0" name="Google Shape;110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5">
  <p:cSld name="AUTOLAYOUT_10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129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3" name="Google Shape;113;p17"/>
          <p:cNvPicPr preferRelativeResize="0"/>
          <p:nvPr/>
        </p:nvPicPr>
        <p:blipFill rotWithShape="1">
          <a:blip r:embed="rId2">
            <a:alphaModFix/>
          </a:blip>
          <a:srcRect b="0" l="38684" r="0" t="0"/>
          <a:stretch/>
        </p:blipFill>
        <p:spPr>
          <a:xfrm>
            <a:off x="2291" y="1007350"/>
            <a:ext cx="1272100" cy="3128806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7"/>
          <p:cNvSpPr txBox="1"/>
          <p:nvPr>
            <p:ph type="ctrTitle"/>
          </p:nvPr>
        </p:nvSpPr>
        <p:spPr>
          <a:xfrm>
            <a:off x="1884750" y="711325"/>
            <a:ext cx="6947700" cy="9960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1884750" y="1825575"/>
            <a:ext cx="6947700" cy="2743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  <a:defRPr sz="1600">
                <a:solidFill>
                  <a:srgbClr val="FFFFFF"/>
                </a:solidFill>
              </a:defRPr>
            </a:lvl1pPr>
            <a:lvl2pPr indent="-29845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Char char="○"/>
              <a:defRPr sz="1400">
                <a:solidFill>
                  <a:srgbClr val="FFFFFF"/>
                </a:solidFill>
              </a:defRPr>
            </a:lvl2pPr>
            <a:lvl3pPr indent="-29845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Char char="■"/>
              <a:defRPr sz="1400">
                <a:solidFill>
                  <a:srgbClr val="FFFFFF"/>
                </a:solidFill>
              </a:defRPr>
            </a:lvl3pPr>
            <a:lvl4pPr indent="-29845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Char char="●"/>
              <a:defRPr sz="1400">
                <a:solidFill>
                  <a:srgbClr val="FFFFFF"/>
                </a:solidFill>
              </a:defRPr>
            </a:lvl4pPr>
            <a:lvl5pPr indent="-29845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Char char="○"/>
              <a:defRPr sz="1400">
                <a:solidFill>
                  <a:srgbClr val="FFFFFF"/>
                </a:solidFill>
              </a:defRPr>
            </a:lvl5pPr>
            <a:lvl6pPr indent="-29845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Char char="■"/>
              <a:defRPr sz="1400">
                <a:solidFill>
                  <a:srgbClr val="FFFFFF"/>
                </a:solidFill>
              </a:defRPr>
            </a:lvl6pPr>
            <a:lvl7pPr indent="-29845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Char char="●"/>
              <a:defRPr sz="1400">
                <a:solidFill>
                  <a:srgbClr val="FFFFFF"/>
                </a:solidFill>
              </a:defRPr>
            </a:lvl7pPr>
            <a:lvl8pPr indent="-29845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Char char="○"/>
              <a:defRPr sz="1400">
                <a:solidFill>
                  <a:srgbClr val="FFFFFF"/>
                </a:solidFill>
              </a:defRPr>
            </a:lvl8pPr>
            <a:lvl9pPr indent="-29845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100"/>
              <a:buChar char="■"/>
              <a:defRPr sz="1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16" name="Google Shape;116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1">
  <p:cSld name="AUTOLAYOUT_11">
    <p:bg>
      <p:bgPr>
        <a:solidFill>
          <a:srgbClr val="FFFFFF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8"/>
          <p:cNvSpPr/>
          <p:nvPr/>
        </p:nvSpPr>
        <p:spPr>
          <a:xfrm flipH="1" rot="10800000">
            <a:off x="822625" y="659700"/>
            <a:ext cx="1063500" cy="6855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8"/>
          <p:cNvSpPr/>
          <p:nvPr/>
        </p:nvSpPr>
        <p:spPr>
          <a:xfrm rot="10800000">
            <a:off x="896725" y="659700"/>
            <a:ext cx="989400" cy="6855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8"/>
          <p:cNvSpPr/>
          <p:nvPr/>
        </p:nvSpPr>
        <p:spPr>
          <a:xfrm>
            <a:off x="822625" y="0"/>
            <a:ext cx="1063500" cy="8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8"/>
          <p:cNvSpPr txBox="1"/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23" name="Google Shape;123;p18"/>
          <p:cNvSpPr txBox="1"/>
          <p:nvPr>
            <p:ph idx="1" type="body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29845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2pPr>
            <a:lvl3pPr indent="-29845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3pPr>
            <a:lvl4pPr indent="-29845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400">
                <a:solidFill>
                  <a:schemeClr val="dk2"/>
                </a:solidFill>
              </a:defRPr>
            </a:lvl4pPr>
            <a:lvl5pPr indent="-29845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5pPr>
            <a:lvl6pPr indent="-29845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6pPr>
            <a:lvl7pPr indent="-29845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400">
                <a:solidFill>
                  <a:schemeClr val="dk2"/>
                </a:solidFill>
              </a:defRPr>
            </a:lvl7pPr>
            <a:lvl8pPr indent="-29845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Char char="○"/>
              <a:defRPr sz="1400">
                <a:solidFill>
                  <a:schemeClr val="dk2"/>
                </a:solidFill>
              </a:defRPr>
            </a:lvl8pPr>
            <a:lvl9pPr indent="-29845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4" name="Google Shape;124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6">
  <p:cSld name="AUTOLAYOUT_17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9"/>
          <p:cNvSpPr/>
          <p:nvPr/>
        </p:nvSpPr>
        <p:spPr>
          <a:xfrm>
            <a:off x="3341300" y="314875"/>
            <a:ext cx="5486400" cy="451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9"/>
          <p:cNvSpPr/>
          <p:nvPr/>
        </p:nvSpPr>
        <p:spPr>
          <a:xfrm>
            <a:off x="0" y="0"/>
            <a:ext cx="3048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9"/>
          <p:cNvSpPr/>
          <p:nvPr/>
        </p:nvSpPr>
        <p:spPr>
          <a:xfrm>
            <a:off x="3341300" y="314875"/>
            <a:ext cx="5486400" cy="113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9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b="1" sz="2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31" name="Google Shape;131;p19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 sz="1400">
                <a:solidFill>
                  <a:srgbClr val="666666"/>
                </a:solidFill>
              </a:defRPr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●"/>
              <a:defRPr sz="1200">
                <a:solidFill>
                  <a:srgbClr val="666666"/>
                </a:solidFill>
              </a:defRPr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●"/>
              <a:defRPr sz="1200">
                <a:solidFill>
                  <a:srgbClr val="666666"/>
                </a:solidFill>
              </a:defRPr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1200"/>
              <a:buChar char="○"/>
              <a:defRPr sz="1200">
                <a:solidFill>
                  <a:srgbClr val="666666"/>
                </a:solidFill>
              </a:defRPr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666666"/>
              </a:buClr>
              <a:buSzPts val="1200"/>
              <a:buChar char="■"/>
              <a:defRPr sz="1200">
                <a:solidFill>
                  <a:srgbClr val="666666"/>
                </a:solidFill>
              </a:defRPr>
            </a:lvl9pPr>
          </a:lstStyle>
          <a:p/>
        </p:txBody>
      </p:sp>
      <p:sp>
        <p:nvSpPr>
          <p:cNvPr id="132" name="Google Shape;13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farmersmarketcoalition.org/fmc-and-merchantsource-partner-to-cut-snap-and-credit-card-equipment-costs-up-to-50-for-farmers-markets/?utm_source=FMC+Contact+List&amp;utm_campaign=4b0f5948e7-MerchantSource+announcement+4.5.19&amp;utm_medium=email&amp;utm_term=0_f4a6cbdaad-4b0f5948e7-76577217&amp;mc_cid=4b0f5948e7&amp;mc_eid=f0cc8d6ec9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fns.usda.gov/snap/apply-to-accept" TargetMode="External"/><Relationship Id="rId4" Type="http://schemas.openxmlformats.org/officeDocument/2006/relationships/hyperlink" Target="https://www.fns.usda.gov/snap/apply-to-accept" TargetMode="External"/><Relationship Id="rId5" Type="http://schemas.openxmlformats.org/officeDocument/2006/relationships/hyperlink" Target="https://www.fns.usda.gov/sites/default/files/snap/Farmers-Market-Application-Guidance.pdf" TargetMode="External"/><Relationship Id="rId6" Type="http://schemas.openxmlformats.org/officeDocument/2006/relationships/hyperlink" Target="http://www.fns.usda.gov/snap/retailer-apply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>
            <p:ph type="ctrTitle"/>
          </p:nvPr>
        </p:nvSpPr>
        <p:spPr>
          <a:xfrm>
            <a:off x="1883125" y="1447250"/>
            <a:ext cx="5400900" cy="197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Setting up a SNAP/EBT Program for</a:t>
            </a:r>
            <a:r>
              <a:rPr lang="en" sz="3000">
                <a:solidFill>
                  <a:schemeClr val="dk1"/>
                </a:solidFill>
              </a:rPr>
              <a:t> Dept. of Health and other Government-owned Markets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138" name="Google Shape;138;p20"/>
          <p:cNvSpPr txBox="1"/>
          <p:nvPr>
            <p:ph idx="1" type="subTitle"/>
          </p:nvPr>
        </p:nvSpPr>
        <p:spPr>
          <a:xfrm>
            <a:off x="2429850" y="3493650"/>
            <a:ext cx="4287600" cy="78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Heather Henderson, SNAP Technical Support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Fresh Access Bucks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/>
          <p:nvPr>
            <p:ph type="title"/>
          </p:nvPr>
        </p:nvSpPr>
        <p:spPr>
          <a:xfrm>
            <a:off x="832600" y="844000"/>
            <a:ext cx="6419700" cy="77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 you a farmer’s market?</a:t>
            </a:r>
            <a:endParaRPr/>
          </a:p>
        </p:txBody>
      </p:sp>
      <p:sp>
        <p:nvSpPr>
          <p:cNvPr id="144" name="Google Shape;144;p21"/>
          <p:cNvSpPr txBox="1"/>
          <p:nvPr>
            <p:ph idx="1" type="body"/>
          </p:nvPr>
        </p:nvSpPr>
        <p:spPr>
          <a:xfrm>
            <a:off x="832600" y="2623075"/>
            <a:ext cx="2436000" cy="19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/>
              <a:t>1. Two or more vendors each market day</a:t>
            </a:r>
            <a:endParaRPr/>
          </a:p>
        </p:txBody>
      </p:sp>
      <p:sp>
        <p:nvSpPr>
          <p:cNvPr id="145" name="Google Shape;145;p21"/>
          <p:cNvSpPr txBox="1"/>
          <p:nvPr>
            <p:ph idx="2" type="body"/>
          </p:nvPr>
        </p:nvSpPr>
        <p:spPr>
          <a:xfrm>
            <a:off x="3372189" y="2623075"/>
            <a:ext cx="2436000" cy="19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/>
              <a:t>2. Takes place at the same location each market day</a:t>
            </a:r>
            <a:endParaRPr b="1"/>
          </a:p>
        </p:txBody>
      </p:sp>
      <p:sp>
        <p:nvSpPr>
          <p:cNvPr id="146" name="Google Shape;146;p21"/>
          <p:cNvSpPr txBox="1"/>
          <p:nvPr>
            <p:ph idx="3" type="body"/>
          </p:nvPr>
        </p:nvSpPr>
        <p:spPr>
          <a:xfrm>
            <a:off x="5911778" y="2623075"/>
            <a:ext cx="2436000" cy="19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/>
              <a:t>3.  Occurs at a specified time on a specified day</a:t>
            </a:r>
            <a:endParaRPr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>
            <p:ph type="title"/>
          </p:nvPr>
        </p:nvSpPr>
        <p:spPr>
          <a:xfrm>
            <a:off x="317700" y="369325"/>
            <a:ext cx="6934800" cy="157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SNAP eligible Items</a:t>
            </a:r>
            <a:endParaRPr/>
          </a:p>
        </p:txBody>
      </p:sp>
      <p:sp>
        <p:nvSpPr>
          <p:cNvPr id="152" name="Google Shape;152;p22"/>
          <p:cNvSpPr txBox="1"/>
          <p:nvPr>
            <p:ph idx="1" type="body"/>
          </p:nvPr>
        </p:nvSpPr>
        <p:spPr>
          <a:xfrm>
            <a:off x="317700" y="2432075"/>
            <a:ext cx="6397800" cy="232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❖"/>
            </a:pPr>
            <a:r>
              <a:rPr b="1" lang="en"/>
              <a:t>Breads and cereals</a:t>
            </a:r>
            <a:endParaRPr b="1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❖"/>
            </a:pPr>
            <a:r>
              <a:rPr b="1" lang="en"/>
              <a:t>Fruits and vegetables</a:t>
            </a:r>
            <a:endParaRPr b="1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❖"/>
            </a:pPr>
            <a:r>
              <a:rPr b="1" lang="en"/>
              <a:t>Meats, fish and poultry</a:t>
            </a:r>
            <a:endParaRPr b="1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❖"/>
            </a:pPr>
            <a:r>
              <a:rPr b="1" lang="en"/>
              <a:t>Dairy products</a:t>
            </a:r>
            <a:endParaRPr b="1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❖"/>
            </a:pPr>
            <a:r>
              <a:rPr b="1" lang="en"/>
              <a:t>Seeds and plants which produce food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3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3"/>
          <p:cNvSpPr txBox="1"/>
          <p:nvPr>
            <p:ph type="title"/>
          </p:nvPr>
        </p:nvSpPr>
        <p:spPr>
          <a:xfrm rot="-5400000">
            <a:off x="-1201425" y="2176775"/>
            <a:ext cx="4778700" cy="99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</a:rPr>
              <a:t>FMNP vouchers</a:t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158" name="Google Shape;158;p23"/>
          <p:cNvSpPr txBox="1"/>
          <p:nvPr/>
        </p:nvSpPr>
        <p:spPr>
          <a:xfrm>
            <a:off x="2474825" y="148250"/>
            <a:ext cx="6375300" cy="46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Dept. of Health markets are in a unique position to reach out to vendors who accept the FMNP vouchers because when WIC recipients receive their vouchers at the DOH,  they can walk right out the door into a market full of vendors which accept them.</a:t>
            </a:r>
            <a:endParaRPr b="1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To accept Farmer’s Market Nutrition Program vouchers, which are distributed through WIC and Elderly Affairs, a vendor must apply for the program through Fresh From Florida. Information is available through:</a:t>
            </a:r>
            <a:endParaRPr b="1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Kelly Warren</a:t>
            </a:r>
            <a:endParaRPr b="1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b="1" lang="en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</a:br>
            <a:endParaRPr b="1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Farmers’ Market Nutrition Program</a:t>
            </a:r>
            <a:br>
              <a:rPr b="1" lang="en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Florida Department of Agriculture and Consumer Services</a:t>
            </a:r>
            <a:br>
              <a:rPr b="1" lang="en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600 S. Calhoun St. (H2)</a:t>
            </a:r>
            <a:br>
              <a:rPr b="1" lang="en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b="1" lang="en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Tallahassee, FL 32399-0800</a:t>
            </a:r>
            <a:endParaRPr b="1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/>
          <p:nvPr>
            <p:ph type="title"/>
          </p:nvPr>
        </p:nvSpPr>
        <p:spPr>
          <a:xfrm>
            <a:off x="449500" y="1844800"/>
            <a:ext cx="3480300" cy="8139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Financial Considerations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64" name="Google Shape;164;p24"/>
          <p:cNvSpPr txBox="1"/>
          <p:nvPr>
            <p:ph idx="2" type="body"/>
          </p:nvPr>
        </p:nvSpPr>
        <p:spPr>
          <a:xfrm>
            <a:off x="4723625" y="496500"/>
            <a:ext cx="4304700" cy="418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434343"/>
                </a:solidFill>
              </a:rPr>
              <a:t>For traditional markets, the following applies:</a:t>
            </a:r>
            <a:endParaRPr sz="1400">
              <a:solidFill>
                <a:srgbClr val="434343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❖"/>
            </a:pPr>
            <a:r>
              <a:rPr b="1" lang="en" sz="1400">
                <a:solidFill>
                  <a:srgbClr val="434343"/>
                </a:solidFill>
              </a:rPr>
              <a:t>Booth staff time (4 - 5 hrs/wk) </a:t>
            </a:r>
            <a:endParaRPr b="1" sz="1400">
              <a:solidFill>
                <a:srgbClr val="434343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❖"/>
            </a:pPr>
            <a:r>
              <a:rPr b="1" lang="en" sz="1400">
                <a:solidFill>
                  <a:srgbClr val="434343"/>
                </a:solidFill>
              </a:rPr>
              <a:t>Project management time (1 - 3 hrs/wk)</a:t>
            </a:r>
            <a:endParaRPr b="1" sz="1400">
              <a:solidFill>
                <a:srgbClr val="434343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❖"/>
            </a:pPr>
            <a:r>
              <a:rPr b="1" lang="en" sz="1400">
                <a:solidFill>
                  <a:srgbClr val="434343"/>
                </a:solidFill>
              </a:rPr>
              <a:t>Tokens or vouchers (approx. $150)</a:t>
            </a:r>
            <a:endParaRPr b="1" sz="1400">
              <a:solidFill>
                <a:srgbClr val="434343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❖"/>
            </a:pPr>
            <a:r>
              <a:rPr b="1" lang="en" sz="1400">
                <a:solidFill>
                  <a:srgbClr val="434343"/>
                </a:solidFill>
              </a:rPr>
              <a:t>Business bank account (variable)</a:t>
            </a:r>
            <a:endParaRPr b="1" sz="1400">
              <a:solidFill>
                <a:srgbClr val="434343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❖"/>
            </a:pPr>
            <a:r>
              <a:rPr b="1" lang="en" sz="1400">
                <a:solidFill>
                  <a:srgbClr val="434343"/>
                </a:solidFill>
              </a:rPr>
              <a:t>Equipment and a merchant services contract (approx. $800-1200 in initial costs)</a:t>
            </a:r>
            <a:endParaRPr b="1" sz="1400">
              <a:solidFill>
                <a:srgbClr val="434343"/>
              </a:solidFill>
            </a:endParaRPr>
          </a:p>
          <a:p>
            <a:pPr indent="-317500" lvl="0" marL="914400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❖"/>
            </a:pPr>
            <a:r>
              <a:rPr lang="en" sz="1200">
                <a:solidFill>
                  <a:srgbClr val="000000"/>
                </a:solidFill>
              </a:rPr>
              <a:t>Farmers Market Coalition has a deal with </a:t>
            </a:r>
            <a:r>
              <a:rPr lang="en" sz="1200" u="sng">
                <a:solidFill>
                  <a:srgbClr val="0000FF"/>
                </a:solidFill>
                <a:hlinkClick r:id="rId3"/>
              </a:rPr>
              <a:t>MerchantSource</a:t>
            </a:r>
            <a:r>
              <a:rPr lang="en" sz="1200">
                <a:solidFill>
                  <a:srgbClr val="000000"/>
                </a:solidFill>
              </a:rPr>
              <a:t> for discounted equipment</a:t>
            </a:r>
            <a:endParaRPr b="1" sz="1400">
              <a:solidFill>
                <a:srgbClr val="434343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Char char="❖"/>
            </a:pPr>
            <a:r>
              <a:rPr b="1" lang="en" sz="1400">
                <a:solidFill>
                  <a:srgbClr val="434343"/>
                </a:solidFill>
              </a:rPr>
              <a:t>Booth materials (approx. $250)</a:t>
            </a:r>
            <a:endParaRPr b="1" sz="1400">
              <a:solidFill>
                <a:srgbClr val="434343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❖"/>
            </a:pPr>
            <a:r>
              <a:rPr b="1" lang="en" sz="1400">
                <a:solidFill>
                  <a:srgbClr val="434343"/>
                </a:solidFill>
              </a:rPr>
              <a:t>Promotional materials (approx. $700)</a:t>
            </a:r>
            <a:endParaRPr b="1" sz="1400">
              <a:solidFill>
                <a:srgbClr val="434343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 i="1" sz="1400">
              <a:solidFill>
                <a:srgbClr val="000000"/>
              </a:solidFill>
            </a:endParaRPr>
          </a:p>
        </p:txBody>
      </p:sp>
      <p:sp>
        <p:nvSpPr>
          <p:cNvPr id="165" name="Google Shape;165;p24"/>
          <p:cNvSpPr txBox="1"/>
          <p:nvPr/>
        </p:nvSpPr>
        <p:spPr>
          <a:xfrm>
            <a:off x="285075" y="2790050"/>
            <a:ext cx="3976500" cy="17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G</a:t>
            </a:r>
            <a:r>
              <a:rPr lang="en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overnment-owned markets must often partner with non-profit organizations and/or local government to pay for the items needed by traditional markets.  Reaching out to community partners for support is imperative when starting a market as a governmental organization.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/>
          <p:nvPr>
            <p:ph type="ctrTitle"/>
          </p:nvPr>
        </p:nvSpPr>
        <p:spPr>
          <a:xfrm>
            <a:off x="1585250" y="255125"/>
            <a:ext cx="6947700" cy="77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SNAP Authorization</a:t>
            </a:r>
            <a:endParaRPr/>
          </a:p>
        </p:txBody>
      </p:sp>
      <p:sp>
        <p:nvSpPr>
          <p:cNvPr id="171" name="Google Shape;171;p25"/>
          <p:cNvSpPr txBox="1"/>
          <p:nvPr>
            <p:ph idx="1" type="body"/>
          </p:nvPr>
        </p:nvSpPr>
        <p:spPr>
          <a:xfrm>
            <a:off x="1585250" y="1026425"/>
            <a:ext cx="7424400" cy="395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Online Application: </a:t>
            </a:r>
            <a:r>
              <a:rPr lang="en" sz="1200">
                <a:solidFill>
                  <a:srgbClr val="FFFFFF"/>
                </a:solidFill>
              </a:rPr>
              <a:t> </a:t>
            </a:r>
            <a:r>
              <a:rPr lang="en" sz="1200" u="sng">
                <a:solidFill>
                  <a:srgbClr val="FFFFFF"/>
                </a:solidFill>
                <a:hlinkClick r:id="rId3"/>
              </a:rPr>
              <a:t>h</a:t>
            </a:r>
            <a:r>
              <a:rPr lang="en" sz="1400" u="sng">
                <a:solidFill>
                  <a:srgbClr val="FFFFFF"/>
                </a:solidFill>
                <a:hlinkClick r:id="rId4"/>
              </a:rPr>
              <a:t>ttps://www.fns.usda.gov/snap/apply-to-accept</a:t>
            </a:r>
            <a:endParaRPr sz="14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Application Guidance: </a:t>
            </a:r>
            <a:r>
              <a:rPr lang="en" sz="1400" u="sng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  <a:hlinkClick r:id="rId5"/>
              </a:rPr>
              <a:t>www.fns.usda.gov/sites/default/files/Application_Guidance.pdf</a:t>
            </a:r>
            <a:endParaRPr sz="1400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 u="sng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  <a:hlinkClick r:id="rId6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aleway"/>
              <a:buAutoNum type="arabicPeriod"/>
            </a:pPr>
            <a:r>
              <a:rPr lang="en" sz="140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First, set up an eAuthentication email address and password so that you can log in to the application. They will send you a confirmation email, then you must go back to the original page and scroll down to Step 3: Complete the Online Application</a:t>
            </a:r>
            <a:endParaRPr sz="1400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aleway"/>
              <a:buAutoNum type="arabicPeriod"/>
            </a:pPr>
            <a:r>
              <a:rPr lang="en" sz="140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Log in and then when it asks Farmer’s Market or Retailer, choose Farmer’s Market</a:t>
            </a:r>
            <a:endParaRPr i="1" sz="1400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aleway"/>
              <a:buAutoNum type="arabicPeriod"/>
            </a:pPr>
            <a:r>
              <a:rPr lang="en" sz="140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Next are questions about location, when you opened, your tax ID, what foods you sell, your season, and ownership type: Government-owned, Nonprofit owned, LLC, Publicly owned, or Privately owned</a:t>
            </a:r>
            <a:endParaRPr sz="1400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aleway"/>
              <a:buAutoNum type="arabicPeriod"/>
            </a:pPr>
            <a:r>
              <a:rPr lang="en" sz="140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You will choose “Government-owned” which will eliminate the need for a responsible official but will still require documentation describing county or state ownership.</a:t>
            </a:r>
            <a:endParaRPr sz="1400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aleway"/>
              <a:buAutoNum type="arabicPeriod"/>
            </a:pPr>
            <a:r>
              <a:rPr lang="en" sz="140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Additional documentation will need to be provided once application is submitted: Certification &amp; Signature statement, Letters describing government ownership, and a copy of the driver’s license of the market manager.</a:t>
            </a:r>
            <a:endParaRPr sz="1400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aleway"/>
              <a:buAutoNum type="arabicPeriod"/>
            </a:pPr>
            <a:r>
              <a:rPr lang="en" sz="140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Following submission, you will be assigned an FNS number</a:t>
            </a:r>
            <a:endParaRPr sz="1400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 txBox="1"/>
          <p:nvPr>
            <p:ph type="title"/>
          </p:nvPr>
        </p:nvSpPr>
        <p:spPr>
          <a:xfrm>
            <a:off x="2189700" y="610700"/>
            <a:ext cx="6888300" cy="70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Implementing your program</a:t>
            </a:r>
            <a:endParaRPr/>
          </a:p>
        </p:txBody>
      </p:sp>
      <p:sp>
        <p:nvSpPr>
          <p:cNvPr id="177" name="Google Shape;177;p26"/>
          <p:cNvSpPr txBox="1"/>
          <p:nvPr>
            <p:ph idx="1" type="body"/>
          </p:nvPr>
        </p:nvSpPr>
        <p:spPr>
          <a:xfrm>
            <a:off x="2298000" y="1599225"/>
            <a:ext cx="6671700" cy="231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</a:rPr>
              <a:t>Similar to what you need to do to promote your market accepting the FMNP vouchers, it’s important to educate the community!</a:t>
            </a:r>
            <a:endParaRPr b="1"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❖"/>
            </a:pPr>
            <a:r>
              <a:rPr b="1" lang="en" sz="1400">
                <a:solidFill>
                  <a:srgbClr val="000000"/>
                </a:solidFill>
              </a:rPr>
              <a:t>Reach out to rural and under-served communities</a:t>
            </a:r>
            <a:endParaRPr b="1"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❖"/>
            </a:pPr>
            <a:r>
              <a:rPr b="1" lang="en" sz="1400">
                <a:solidFill>
                  <a:srgbClr val="000000"/>
                </a:solidFill>
              </a:rPr>
              <a:t>Promote the SNAP program through social media, radio, newspaper, television, or public transit advertisements</a:t>
            </a:r>
            <a:endParaRPr b="1"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❖"/>
            </a:pPr>
            <a:r>
              <a:rPr b="1" lang="en" sz="1400">
                <a:solidFill>
                  <a:srgbClr val="000000"/>
                </a:solidFill>
              </a:rPr>
              <a:t>Provide nutrition education and information to SNAP customers</a:t>
            </a:r>
            <a:endParaRPr b="1"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❖"/>
            </a:pPr>
            <a:r>
              <a:rPr b="1" lang="en" sz="1400">
                <a:solidFill>
                  <a:srgbClr val="000000"/>
                </a:solidFill>
              </a:rPr>
              <a:t>Recruit and support vendors who have SNAP-eligible items, especially fruits and vegetables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7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Fresh Access Bucks</a:t>
            </a:r>
            <a:endParaRPr/>
          </a:p>
        </p:txBody>
      </p:sp>
      <p:sp>
        <p:nvSpPr>
          <p:cNvPr id="183" name="Google Shape;183;p27"/>
          <p:cNvSpPr txBox="1"/>
          <p:nvPr>
            <p:ph idx="1" type="body"/>
          </p:nvPr>
        </p:nvSpPr>
        <p:spPr>
          <a:xfrm>
            <a:off x="3539325" y="715450"/>
            <a:ext cx="5090400" cy="40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❖"/>
            </a:pPr>
            <a:r>
              <a:rPr b="1" lang="en">
                <a:solidFill>
                  <a:schemeClr val="accent3"/>
                </a:solidFill>
              </a:rPr>
              <a:t>Once your SNAP program is up and running, consider applying for Feeding Florida’s Fresh Access Bucks (FAB) program</a:t>
            </a:r>
            <a:br>
              <a:rPr b="1" lang="en">
                <a:solidFill>
                  <a:schemeClr val="accent3"/>
                </a:solidFill>
              </a:rPr>
            </a:br>
            <a:endParaRPr b="1">
              <a:solidFill>
                <a:schemeClr val="accent3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➢"/>
            </a:pPr>
            <a:r>
              <a:rPr b="1" lang="en" sz="1400">
                <a:solidFill>
                  <a:schemeClr val="accent3"/>
                </a:solidFill>
              </a:rPr>
              <a:t>Incentive program which increases the purchasing power of SNAP by doubling the tokens customers receive to spend at your market on fruits and vegetables</a:t>
            </a:r>
            <a:endParaRPr b="1" sz="1400">
              <a:solidFill>
                <a:schemeClr val="accent3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➢"/>
            </a:pPr>
            <a:r>
              <a:rPr b="1" lang="en" sz="1400">
                <a:solidFill>
                  <a:schemeClr val="accent3"/>
                </a:solidFill>
              </a:rPr>
              <a:t>Funds available for your market to run this program and expand to increase those served</a:t>
            </a:r>
            <a:endParaRPr b="1" sz="1400">
              <a:solidFill>
                <a:schemeClr val="accent3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➢"/>
            </a:pPr>
            <a:r>
              <a:rPr b="1" lang="en" sz="1400">
                <a:solidFill>
                  <a:schemeClr val="accent3"/>
                </a:solidFill>
              </a:rPr>
              <a:t>Currently 50 FAB market partners in Florida</a:t>
            </a:r>
            <a:br>
              <a:rPr b="1" lang="en" sz="1400">
                <a:solidFill>
                  <a:schemeClr val="accent3"/>
                </a:solidFill>
              </a:rPr>
            </a:br>
            <a:endParaRPr b="1" sz="1400">
              <a:solidFill>
                <a:schemeClr val="accent3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❖"/>
            </a:pPr>
            <a:r>
              <a:rPr b="1" lang="en">
                <a:solidFill>
                  <a:schemeClr val="accent3"/>
                </a:solidFill>
              </a:rPr>
              <a:t>Application &amp; more information located at </a:t>
            </a:r>
            <a:r>
              <a:rPr b="1" i="1" lang="en">
                <a:solidFill>
                  <a:schemeClr val="accent3"/>
                </a:solidFill>
              </a:rPr>
              <a:t>www.freshaccessbucks.com</a:t>
            </a:r>
            <a:endParaRPr b="1" i="1">
              <a:solidFill>
                <a:schemeClr val="accent3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