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PT Sans Narrow"/>
      <p:regular r:id="rId14"/>
      <p:bold r:id="rId15"/>
    </p:embeddedFont>
    <p:embeddedFont>
      <p:font typeface="Lato"/>
      <p:regular r:id="rId16"/>
      <p:bold r:id="rId17"/>
      <p:italic r:id="rId18"/>
      <p:boldItalic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7.xml"/><Relationship Id="rId22" Type="http://schemas.openxmlformats.org/officeDocument/2006/relationships/font" Target="fonts/OpenSans-italic.fntdata"/><Relationship Id="rId10" Type="http://schemas.openxmlformats.org/officeDocument/2006/relationships/slide" Target="slides/slide6.xml"/><Relationship Id="rId21" Type="http://schemas.openxmlformats.org/officeDocument/2006/relationships/font" Target="fonts/OpenSans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TSansNarrow-bold.fntdata"/><Relationship Id="rId14" Type="http://schemas.openxmlformats.org/officeDocument/2006/relationships/font" Target="fonts/PTSansNarrow-regular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slide" Target="slides/slide1.xml"/><Relationship Id="rId19" Type="http://schemas.openxmlformats.org/officeDocument/2006/relationships/font" Target="fonts/Lato-boldItalic.fntdata"/><Relationship Id="rId6" Type="http://schemas.openxmlformats.org/officeDocument/2006/relationships/slide" Target="slides/slide2.xml"/><Relationship Id="rId18" Type="http://schemas.openxmlformats.org/officeDocument/2006/relationships/font" Target="fonts/La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61875115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61875115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fe0c242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fe0c242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618751158_0_5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618751158_0_5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618751158_0_6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618751158_0_6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6211f20a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6211f20a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1fba9a79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1fba9a79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618751158_0_8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618751158_0_8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618751158_0_8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618751158_0_8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2">
  <p:cSld name="AUTOLAYOUT_4">
    <p:bg>
      <p:bgPr>
        <a:solidFill>
          <a:srgbClr val="FFFFF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388425" y="610594"/>
            <a:ext cx="5455500" cy="57900"/>
          </a:xfrm>
          <a:prstGeom prst="rect">
            <a:avLst/>
          </a:prstGeom>
          <a:solidFill>
            <a:srgbClr val="FF98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>
            <p:ph type="title"/>
          </p:nvPr>
        </p:nvSpPr>
        <p:spPr>
          <a:xfrm>
            <a:off x="305500" y="740275"/>
            <a:ext cx="5682000" cy="2426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>
                <a:solidFill>
                  <a:srgbClr val="434343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>
                <a:solidFill>
                  <a:srgbClr val="434343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>
                <a:solidFill>
                  <a:srgbClr val="434343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>
                <a:solidFill>
                  <a:srgbClr val="434343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>
                <a:solidFill>
                  <a:srgbClr val="434343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>
                <a:solidFill>
                  <a:srgbClr val="434343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>
                <a:solidFill>
                  <a:srgbClr val="434343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>
                <a:solidFill>
                  <a:srgbClr val="434343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305500" y="3429000"/>
            <a:ext cx="2667600" cy="1234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3233575" y="3429000"/>
            <a:ext cx="2667600" cy="1234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68" name="Google Shape;68;p13"/>
          <p:cNvSpPr txBox="1"/>
          <p:nvPr>
            <p:ph idx="3" type="body"/>
          </p:nvPr>
        </p:nvSpPr>
        <p:spPr>
          <a:xfrm>
            <a:off x="6165100" y="482100"/>
            <a:ext cx="2667600" cy="1234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69" name="Google Shape;69;p13"/>
          <p:cNvSpPr txBox="1"/>
          <p:nvPr>
            <p:ph idx="4" type="body"/>
          </p:nvPr>
        </p:nvSpPr>
        <p:spPr>
          <a:xfrm>
            <a:off x="6165100" y="1956025"/>
            <a:ext cx="2667600" cy="1234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70" name="Google Shape;70;p13"/>
          <p:cNvSpPr txBox="1"/>
          <p:nvPr>
            <p:ph idx="5" type="body"/>
          </p:nvPr>
        </p:nvSpPr>
        <p:spPr>
          <a:xfrm>
            <a:off x="6165100" y="3429001"/>
            <a:ext cx="2667600" cy="1234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AUTOLAYOUT_7">
    <p:bg>
      <p:bgPr>
        <a:solidFill>
          <a:srgbClr val="FFFFFF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4"/>
          <p:cNvSpPr/>
          <p:nvPr/>
        </p:nvSpPr>
        <p:spPr>
          <a:xfrm>
            <a:off x="809660" y="607350"/>
            <a:ext cx="638100" cy="7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4"/>
          <p:cNvSpPr txBox="1"/>
          <p:nvPr>
            <p:ph type="ctrTitle"/>
          </p:nvPr>
        </p:nvSpPr>
        <p:spPr>
          <a:xfrm>
            <a:off x="683700" y="849050"/>
            <a:ext cx="6909900" cy="1297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683700" y="2217650"/>
            <a:ext cx="6909900" cy="2227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3">
  <p:cSld name="AUTOLAYOUT_9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878400" y="843500"/>
            <a:ext cx="8265600" cy="69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 rot="10800000">
            <a:off x="189931" y="843500"/>
            <a:ext cx="695400" cy="695400"/>
          </a:xfrm>
          <a:prstGeom prst="flowChartDelay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5"/>
          <p:cNvSpPr txBox="1"/>
          <p:nvPr>
            <p:ph type="title"/>
          </p:nvPr>
        </p:nvSpPr>
        <p:spPr>
          <a:xfrm>
            <a:off x="660850" y="896950"/>
            <a:ext cx="6842400" cy="5757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83" name="Google Shape;83;p15"/>
          <p:cNvSpPr txBox="1"/>
          <p:nvPr>
            <p:ph idx="1" type="body"/>
          </p:nvPr>
        </p:nvSpPr>
        <p:spPr>
          <a:xfrm>
            <a:off x="660775" y="1826600"/>
            <a:ext cx="3749700" cy="2801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84" name="Google Shape;84;p15"/>
          <p:cNvSpPr txBox="1"/>
          <p:nvPr>
            <p:ph idx="2" type="body"/>
          </p:nvPr>
        </p:nvSpPr>
        <p:spPr>
          <a:xfrm>
            <a:off x="5085425" y="1826600"/>
            <a:ext cx="3749700" cy="2801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85" name="Google Shape;85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fns.usda.gov/snap/retailer-apply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mysnapebtequipment.com" TargetMode="External"/><Relationship Id="rId4" Type="http://schemas.openxmlformats.org/officeDocument/2006/relationships/hyperlink" Target="http://www.merchantsource.com" TargetMode="External"/><Relationship Id="rId5" Type="http://schemas.openxmlformats.org/officeDocument/2006/relationships/hyperlink" Target="http://www.paymentspring.com" TargetMode="External"/><Relationship Id="rId6" Type="http://schemas.openxmlformats.org/officeDocument/2006/relationships/hyperlink" Target="https://www.ebtedge.com/gov/portal/MerchantLogon.do" TargetMode="External"/><Relationship Id="rId7" Type="http://schemas.openxmlformats.org/officeDocument/2006/relationships/hyperlink" Target="http://www.goebt.com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ctrTitle"/>
          </p:nvPr>
        </p:nvSpPr>
        <p:spPr>
          <a:xfrm>
            <a:off x="1406250" y="1242825"/>
            <a:ext cx="6331500" cy="1818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accent4"/>
                </a:solidFill>
              </a:rPr>
              <a:t>Setting up a SNAP/EBT Program for Direct-marketing Farmers </a:t>
            </a:r>
            <a:br>
              <a:rPr lang="en" sz="3000">
                <a:solidFill>
                  <a:schemeClr val="accent4"/>
                </a:solidFill>
              </a:rPr>
            </a:br>
            <a:r>
              <a:rPr lang="en" sz="2400">
                <a:solidFill>
                  <a:schemeClr val="accent4"/>
                </a:solidFill>
              </a:rPr>
              <a:t>(produce stands, farm stores, CSAs) </a:t>
            </a:r>
            <a:endParaRPr sz="2400">
              <a:solidFill>
                <a:schemeClr val="accent4"/>
              </a:solidFill>
            </a:endParaRPr>
          </a:p>
        </p:txBody>
      </p:sp>
      <p:sp>
        <p:nvSpPr>
          <p:cNvPr id="91" name="Google Shape;91;p16"/>
          <p:cNvSpPr txBox="1"/>
          <p:nvPr>
            <p:ph idx="1" type="subTitle"/>
          </p:nvPr>
        </p:nvSpPr>
        <p:spPr>
          <a:xfrm>
            <a:off x="1406250" y="3326325"/>
            <a:ext cx="6331500" cy="60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Xanna Prentice, SNAP Technical Support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Fresh Access Bucks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305500" y="740275"/>
            <a:ext cx="5682000" cy="242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SNAP-eligible items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305500" y="3429000"/>
            <a:ext cx="2667600" cy="12342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Breads and cereals</a:t>
            </a:r>
            <a:endParaRPr sz="1400"/>
          </a:p>
        </p:txBody>
      </p:sp>
      <p:sp>
        <p:nvSpPr>
          <p:cNvPr id="98" name="Google Shape;98;p17"/>
          <p:cNvSpPr txBox="1"/>
          <p:nvPr>
            <p:ph idx="2" type="body"/>
          </p:nvPr>
        </p:nvSpPr>
        <p:spPr>
          <a:xfrm>
            <a:off x="3233575" y="3429000"/>
            <a:ext cx="2667600" cy="12342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Fruits and vegetables</a:t>
            </a:r>
            <a:endParaRPr sz="1400"/>
          </a:p>
        </p:txBody>
      </p:sp>
      <p:sp>
        <p:nvSpPr>
          <p:cNvPr id="99" name="Google Shape;99;p17"/>
          <p:cNvSpPr txBox="1"/>
          <p:nvPr>
            <p:ph idx="3" type="body"/>
          </p:nvPr>
        </p:nvSpPr>
        <p:spPr>
          <a:xfrm>
            <a:off x="6165100" y="482100"/>
            <a:ext cx="2667600" cy="12342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Meats, fish and poultry</a:t>
            </a:r>
            <a:endParaRPr sz="1400"/>
          </a:p>
        </p:txBody>
      </p:sp>
      <p:sp>
        <p:nvSpPr>
          <p:cNvPr id="100" name="Google Shape;100;p17"/>
          <p:cNvSpPr txBox="1"/>
          <p:nvPr>
            <p:ph idx="4" type="body"/>
          </p:nvPr>
        </p:nvSpPr>
        <p:spPr>
          <a:xfrm>
            <a:off x="6165100" y="1956025"/>
            <a:ext cx="2667600" cy="12342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Dairy products</a:t>
            </a:r>
            <a:endParaRPr sz="1400"/>
          </a:p>
        </p:txBody>
      </p:sp>
      <p:sp>
        <p:nvSpPr>
          <p:cNvPr id="101" name="Google Shape;101;p17"/>
          <p:cNvSpPr txBox="1"/>
          <p:nvPr>
            <p:ph idx="5" type="body"/>
          </p:nvPr>
        </p:nvSpPr>
        <p:spPr>
          <a:xfrm>
            <a:off x="6165100" y="3429001"/>
            <a:ext cx="2667600" cy="12342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Seeds and plants which produce food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4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type="ctrTitle"/>
          </p:nvPr>
        </p:nvSpPr>
        <p:spPr>
          <a:xfrm>
            <a:off x="683700" y="849050"/>
            <a:ext cx="6909900" cy="12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 you a Direct-marketing farmer</a:t>
            </a:r>
            <a:r>
              <a:rPr lang="en"/>
              <a:t>?</a:t>
            </a:r>
            <a:endParaRPr/>
          </a:p>
        </p:txBody>
      </p:sp>
      <p:sp>
        <p:nvSpPr>
          <p:cNvPr id="107" name="Google Shape;107;p18"/>
          <p:cNvSpPr txBox="1"/>
          <p:nvPr>
            <p:ph idx="1" type="body"/>
          </p:nvPr>
        </p:nvSpPr>
        <p:spPr>
          <a:xfrm>
            <a:off x="683700" y="2217650"/>
            <a:ext cx="6909900" cy="22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Farmer-producers that sell their </a:t>
            </a:r>
            <a:r>
              <a:rPr lang="en" u="sng"/>
              <a:t>own</a:t>
            </a:r>
            <a:r>
              <a:rPr lang="en"/>
              <a:t> agricultural products directly to the general public. Includes fruits and vegetables, meat, fish, poultry, dairy products, and grains.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4"/>
                </a:solidFill>
              </a:rPr>
              <a:t>Financial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113" name="Google Shape;113;p19"/>
          <p:cNvSpPr txBox="1"/>
          <p:nvPr>
            <p:ph idx="2" type="body"/>
          </p:nvPr>
        </p:nvSpPr>
        <p:spPr>
          <a:xfrm>
            <a:off x="4746950" y="265875"/>
            <a:ext cx="4237800" cy="46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</a:pPr>
            <a:r>
              <a:rPr lang="en" sz="1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Staff training</a:t>
            </a:r>
            <a:endParaRPr sz="1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</a:pPr>
            <a:r>
              <a:rPr lang="en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Rules of SNAP purchases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</a:pPr>
            <a:r>
              <a:rPr lang="en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How to run EBT cards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</a:pPr>
            <a:r>
              <a:rPr lang="en" sz="1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Management of program (1-3 hrs/wk)</a:t>
            </a:r>
            <a:endParaRPr sz="1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</a:pPr>
            <a:r>
              <a:rPr lang="en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Accounting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</a:pPr>
            <a:r>
              <a:rPr lang="en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Promotion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</a:pPr>
            <a:r>
              <a:rPr lang="en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Nutrition education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</a:pPr>
            <a:r>
              <a:rPr lang="en" sz="1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Equipment and a merchant services contract</a:t>
            </a:r>
            <a:endParaRPr sz="1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</a:pPr>
            <a:r>
              <a:rPr lang="en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Sometimes EBT capabilities can be added to an existing credit/debit card system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</a:pPr>
            <a:r>
              <a:rPr lang="en" sz="1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Business bank account (variable)</a:t>
            </a:r>
            <a:endParaRPr sz="1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</a:pPr>
            <a:r>
              <a:rPr lang="en" sz="1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Equipment and a merchant services contract</a:t>
            </a:r>
            <a:endParaRPr sz="1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</a:pPr>
            <a:r>
              <a:rPr lang="en" sz="1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approx. $1200 in initial costs</a:t>
            </a:r>
            <a:r>
              <a:rPr lang="en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1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unless using wired equipment</a:t>
            </a:r>
            <a:endParaRPr i="1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</a:pPr>
            <a:r>
              <a:rPr lang="en" sz="1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The USDA Food &amp; Nutrition Service  has a FREE EQUIPMENT program which offers an EBT machine to new </a:t>
            </a:r>
            <a:r>
              <a:rPr lang="en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farmers</a:t>
            </a:r>
            <a:br>
              <a:rPr lang="en" sz="12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" sz="1400" u="sng">
                <a:solidFill>
                  <a:srgbClr val="FFF2CC"/>
                </a:solidFill>
                <a:latin typeface="Lato"/>
                <a:ea typeface="Lato"/>
                <a:cs typeface="Lato"/>
                <a:sym typeface="Lato"/>
              </a:rPr>
              <a:t>www.mysnapebtequipment.com 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4" name="Google Shape;114;p19"/>
          <p:cNvSpPr txBox="1"/>
          <p:nvPr>
            <p:ph idx="1" type="subTitle"/>
          </p:nvPr>
        </p:nvSpPr>
        <p:spPr>
          <a:xfrm>
            <a:off x="265500" y="2726875"/>
            <a:ext cx="4045200" cy="15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Although you may already accept credit and debit cards, there is still possible cost involved with accepting SNAP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type="title"/>
          </p:nvPr>
        </p:nvSpPr>
        <p:spPr>
          <a:xfrm>
            <a:off x="660850" y="896950"/>
            <a:ext cx="6842400" cy="57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4"/>
                </a:solidFill>
              </a:rPr>
              <a:t>Responsible Official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120" name="Google Shape;120;p20"/>
          <p:cNvSpPr txBox="1"/>
          <p:nvPr>
            <p:ph idx="1" type="body"/>
          </p:nvPr>
        </p:nvSpPr>
        <p:spPr>
          <a:xfrm>
            <a:off x="660850" y="1944025"/>
            <a:ext cx="8088600" cy="188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/>
              <a:t>Must ensure that all stakeholders adhere to SNAP laws, regulations, and policies.  If any stake-holder commits a program violation, both the farm and the </a:t>
            </a:r>
            <a:r>
              <a:rPr b="1" lang="en" u="sng"/>
              <a:t>Responsible Official</a:t>
            </a:r>
            <a:r>
              <a:rPr b="1" lang="en"/>
              <a:t> will be held accountable, and may face disqualification and/or monetary penalties.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type="title"/>
          </p:nvPr>
        </p:nvSpPr>
        <p:spPr>
          <a:xfrm>
            <a:off x="610150" y="510025"/>
            <a:ext cx="30090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4"/>
                </a:solidFill>
              </a:rPr>
              <a:t>SNAP Authorization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126" name="Google Shape;126;p21"/>
          <p:cNvSpPr txBox="1"/>
          <p:nvPr>
            <p:ph idx="1" type="body"/>
          </p:nvPr>
        </p:nvSpPr>
        <p:spPr>
          <a:xfrm>
            <a:off x="501525" y="1111500"/>
            <a:ext cx="8257800" cy="37887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First, set up an eAuthentication email address and password so that you can log in to the application. They will send you a confirmation email, then you must go back to the original page and scroll down to Step 3: </a:t>
            </a:r>
            <a:r>
              <a:rPr b="1" lang="en" sz="1400">
                <a:solidFill>
                  <a:srgbClr val="000000"/>
                </a:solidFill>
              </a:rPr>
              <a:t>Complete the Online Application</a:t>
            </a:r>
            <a:endParaRPr b="1" sz="14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Log in. When it asks Store or Farmer’s Market, choose </a:t>
            </a:r>
            <a:r>
              <a:rPr b="1" lang="en" sz="1400">
                <a:solidFill>
                  <a:srgbClr val="000000"/>
                </a:solidFill>
              </a:rPr>
              <a:t>Store</a:t>
            </a:r>
            <a:r>
              <a:rPr lang="en" sz="1400">
                <a:solidFill>
                  <a:srgbClr val="000000"/>
                </a:solidFill>
              </a:rPr>
              <a:t>. In the Basic Information section, at the bottom under “Store Type,” you will select </a:t>
            </a:r>
            <a:r>
              <a:rPr b="1" lang="en" sz="1400">
                <a:solidFill>
                  <a:srgbClr val="000000"/>
                </a:solidFill>
              </a:rPr>
              <a:t>“Direct Marketing Farmer”</a:t>
            </a:r>
            <a:r>
              <a:rPr lang="en" sz="1400">
                <a:solidFill>
                  <a:srgbClr val="000000"/>
                </a:solidFill>
              </a:rPr>
              <a:t> </a:t>
            </a:r>
            <a:endParaRPr i="1" sz="14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Next are questions about ownership type: Government-owned, Partnership, LLC, Publicly owned Corporation, Privately-held Corporation, or Sole Proprietorship (most likely choice). </a:t>
            </a:r>
            <a:r>
              <a:rPr b="1" lang="en" sz="1400">
                <a:solidFill>
                  <a:srgbClr val="000000"/>
                </a:solidFill>
              </a:rPr>
              <a:t>You will need to have information gathered - EIN, SS number, or letters describing ownership, depending on the type.</a:t>
            </a:r>
            <a:endParaRPr b="1" sz="14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Following this will be questions about sales, inventory, and other supplemental information.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Any additional documentation required will need to be provided once application is submitted: Certification &amp; Signature statement, Social Security card copies, letters detailing IRS determination or government ownership, and/or a business license, if one is available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Following submission, you will be assigned an FNS number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1"/>
          <p:cNvSpPr txBox="1"/>
          <p:nvPr/>
        </p:nvSpPr>
        <p:spPr>
          <a:xfrm>
            <a:off x="3711900" y="655850"/>
            <a:ext cx="53688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Online Application: </a:t>
            </a:r>
            <a:r>
              <a:rPr lang="en" u="sng">
                <a:latin typeface="Open Sans"/>
                <a:ea typeface="Open Sans"/>
                <a:cs typeface="Open Sans"/>
                <a:sym typeface="Open Sans"/>
                <a:hlinkClick r:id="rId3"/>
              </a:rPr>
              <a:t>www.fns.usda.gov/snap/retailer-apply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/>
          <p:nvPr>
            <p:ph type="ctrTitle"/>
          </p:nvPr>
        </p:nvSpPr>
        <p:spPr>
          <a:xfrm>
            <a:off x="652500" y="549675"/>
            <a:ext cx="7839000" cy="741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EBT Equipment &amp; Merchant Services</a:t>
            </a:r>
            <a:endParaRPr/>
          </a:p>
        </p:txBody>
      </p:sp>
      <p:sp>
        <p:nvSpPr>
          <p:cNvPr id="133" name="Google Shape;133;p22"/>
          <p:cNvSpPr txBox="1"/>
          <p:nvPr>
            <p:ph idx="1" type="body"/>
          </p:nvPr>
        </p:nvSpPr>
        <p:spPr>
          <a:xfrm>
            <a:off x="751550" y="1105750"/>
            <a:ext cx="8097000" cy="7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000000"/>
                </a:solidFill>
              </a:rPr>
              <a:t>Once you receive SNAP Authorization and are assigned an FNS number from the USDA, you can apply for equipment to process transactions. There are a number of different providers and plans which support EBT transactions and also Credit/Debit card transactions</a:t>
            </a:r>
            <a:br>
              <a:rPr i="1" lang="en" sz="1200">
                <a:solidFill>
                  <a:srgbClr val="000000"/>
                </a:solidFill>
              </a:rPr>
            </a:br>
            <a:br>
              <a:rPr i="1" lang="en" sz="1200">
                <a:solidFill>
                  <a:srgbClr val="000000"/>
                </a:solidFill>
              </a:rPr>
            </a:br>
            <a:endParaRPr i="1"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 sz="1200"/>
          </a:p>
        </p:txBody>
      </p:sp>
      <p:sp>
        <p:nvSpPr>
          <p:cNvPr id="134" name="Google Shape;134;p22"/>
          <p:cNvSpPr txBox="1"/>
          <p:nvPr>
            <p:ph idx="4294967295" type="body"/>
          </p:nvPr>
        </p:nvSpPr>
        <p:spPr>
          <a:xfrm>
            <a:off x="637925" y="1901650"/>
            <a:ext cx="4546500" cy="31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 sz="1400">
                <a:solidFill>
                  <a:srgbClr val="000000"/>
                </a:solidFill>
              </a:rPr>
              <a:t>USDA FNS Equipment Program  (free)</a:t>
            </a:r>
            <a:br>
              <a:rPr b="1" lang="en" sz="1400">
                <a:solidFill>
                  <a:srgbClr val="000000"/>
                </a:solidFill>
              </a:rPr>
            </a:br>
            <a:r>
              <a:rPr b="1" i="1" lang="en" sz="1400">
                <a:solidFill>
                  <a:srgbClr val="000000"/>
                </a:solidFill>
              </a:rPr>
              <a:t>**new farmstands only**</a:t>
            </a:r>
            <a:endParaRPr b="1" i="1"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 u="sng">
                <a:solidFill>
                  <a:srgbClr val="FFFFFF"/>
                </a:solidFill>
                <a:hlinkClick r:id="rId3"/>
              </a:rPr>
              <a:t>www.mysnapebtequipment.com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application@mysnapebtequipment.com </a:t>
            </a:r>
            <a:br>
              <a:rPr lang="en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 sz="1400">
                <a:solidFill>
                  <a:srgbClr val="000000"/>
                </a:solidFill>
              </a:rPr>
              <a:t>Third Party Provider (farm/business pays)</a:t>
            </a:r>
            <a:endParaRPr b="1"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b="1" lang="en">
                <a:solidFill>
                  <a:srgbClr val="000000"/>
                </a:solidFill>
              </a:rPr>
              <a:t>Merchant Source - 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i="1" lang="en" u="sng">
                <a:solidFill>
                  <a:srgbClr val="000000"/>
                </a:solidFill>
                <a:hlinkClick r:id="rId4"/>
              </a:rPr>
              <a:t>www.merchantsource.com</a:t>
            </a:r>
            <a:endParaRPr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Kim Lyons, (800) 313-5198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b="1" lang="en">
                <a:solidFill>
                  <a:srgbClr val="000000"/>
                </a:solidFill>
              </a:rPr>
              <a:t>Payment Spring</a:t>
            </a:r>
            <a:r>
              <a:rPr lang="en">
                <a:solidFill>
                  <a:srgbClr val="000000"/>
                </a:solidFill>
              </a:rPr>
              <a:t> - </a:t>
            </a:r>
            <a:r>
              <a:rPr i="1" lang="en" u="sng">
                <a:solidFill>
                  <a:srgbClr val="000000"/>
                </a:solidFill>
                <a:hlinkClick r:id="rId5"/>
              </a:rPr>
              <a:t>www.paymentspring.com</a:t>
            </a:r>
            <a:r>
              <a:rPr lang="en">
                <a:solidFill>
                  <a:srgbClr val="000000"/>
                </a:solidFill>
              </a:rPr>
              <a:t>, </a:t>
            </a:r>
            <a:endParaRPr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Jason Butts, (402) 513-4573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35" name="Google Shape;135;p22"/>
          <p:cNvSpPr txBox="1"/>
          <p:nvPr/>
        </p:nvSpPr>
        <p:spPr>
          <a:xfrm>
            <a:off x="4940000" y="1901650"/>
            <a:ext cx="4071300" cy="30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Wired (Phone Jack, Ethernet required)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FISglobal - </a:t>
            </a:r>
            <a:r>
              <a:rPr lang="en" u="sng">
                <a:latin typeface="Open Sans"/>
                <a:ea typeface="Open Sans"/>
                <a:cs typeface="Open Sans"/>
                <a:sym typeface="Open Sans"/>
                <a:hlinkClick r:id="rId6"/>
              </a:rPr>
              <a:t>www.ebtedge.co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○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free </a:t>
            </a:r>
            <a:r>
              <a:rPr lang="en" u="sng">
                <a:latin typeface="Open Sans"/>
                <a:ea typeface="Open Sans"/>
                <a:cs typeface="Open Sans"/>
                <a:sym typeface="Open Sans"/>
              </a:rPr>
              <a:t>wired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equipment, free processing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○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Mark Nelson, 414-577-9220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goEBT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- </a:t>
            </a:r>
            <a:r>
              <a:rPr lang="en" u="sng">
                <a:latin typeface="Open Sans"/>
                <a:ea typeface="Open Sans"/>
                <a:cs typeface="Open Sans"/>
                <a:sym typeface="Open Sans"/>
                <a:hlinkClick r:id="rId7"/>
              </a:rPr>
              <a:t>www.goEBT.com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○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free </a:t>
            </a:r>
            <a:r>
              <a:rPr lang="en" u="sng">
                <a:latin typeface="Open Sans"/>
                <a:ea typeface="Open Sans"/>
                <a:cs typeface="Open Sans"/>
                <a:sym typeface="Open Sans"/>
              </a:rPr>
              <a:t>wired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equipment, charges for processing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○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Tammy, (678) 581-8343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4"/>
                </a:solidFill>
              </a:rPr>
              <a:t>Implementing your program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141" name="Google Shape;141;p23"/>
          <p:cNvSpPr txBox="1"/>
          <p:nvPr>
            <p:ph idx="1" type="body"/>
          </p:nvPr>
        </p:nvSpPr>
        <p:spPr>
          <a:xfrm>
            <a:off x="311700" y="1411050"/>
            <a:ext cx="8520600" cy="23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A successful program requires  a strong SNAP-customer base, so be prepared to:</a:t>
            </a:r>
            <a:endParaRPr sz="1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</a:pPr>
            <a:r>
              <a:rPr b="1" lang="en" sz="1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Reach out to rural and under-served communities</a:t>
            </a:r>
            <a:endParaRPr b="1" sz="1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</a:pPr>
            <a:r>
              <a:rPr b="1" lang="en" sz="1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Promote your farm’s SNAP program through social media, radio, newspaper, television, or public transit advertisements</a:t>
            </a:r>
            <a:endParaRPr b="1" sz="1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</a:pPr>
            <a:r>
              <a:rPr b="1" lang="en" sz="1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Provide nutrition education and information to SNAP customers</a:t>
            </a:r>
            <a:endParaRPr b="1" sz="1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</a:pPr>
            <a:r>
              <a:rPr b="1" lang="en" sz="1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Consider offering a CSA share to SNAP customers (if you don’t already do so!), as this is a great way for people to spend their SNAP dollars and receive a variety of foods to eat from your farm</a:t>
            </a:r>
            <a:endParaRPr b="1" sz="1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4"/>
                </a:solidFill>
              </a:rPr>
              <a:t>FAB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147" name="Google Shape;147;p24"/>
          <p:cNvSpPr txBox="1"/>
          <p:nvPr>
            <p:ph idx="1" type="body"/>
          </p:nvPr>
        </p:nvSpPr>
        <p:spPr>
          <a:xfrm>
            <a:off x="311700" y="1412150"/>
            <a:ext cx="8520600" cy="2162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Lato"/>
              <a:buChar char="❖"/>
            </a:pPr>
            <a:r>
              <a:rPr b="1" lang="en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Once your SNAP program is up and running, consider applying for Feeding Florida’s Fresh Access Bucks (FAB) program</a:t>
            </a:r>
            <a:endParaRPr b="1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➢"/>
            </a:pPr>
            <a:r>
              <a:rPr b="1" lang="en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Incentive program which increases the purchasing power of SNAP by doubling the tokens customers receive to spend at your farm on fruits and vegetables</a:t>
            </a:r>
            <a:endParaRPr b="1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➢"/>
            </a:pPr>
            <a:r>
              <a:rPr b="1" lang="en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Funds available for your farm to run this program and expand to increase those served</a:t>
            </a:r>
            <a:endParaRPr b="1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➢"/>
            </a:pPr>
            <a:r>
              <a:rPr b="1" lang="en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Currently 50 FAB market partners in Florida</a:t>
            </a:r>
            <a:endParaRPr b="1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Lato"/>
              <a:buChar char="❖"/>
            </a:pPr>
            <a:r>
              <a:rPr b="1" lang="en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Application &amp; more information located at </a:t>
            </a:r>
            <a:r>
              <a:rPr b="1" i="1" lang="en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www.freshaccessbucks.com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