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Ralew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c2a7e5e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c2a7e5e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25c241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25c241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ea6e594c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ea6e594c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a centralized SNAP program will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ea6e59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ea6e59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669b6a60453f4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669b6a60453f4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ea6e59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ea6e59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ea6e594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ea6e594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15e51e6b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15e51e6b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188400" y="188400"/>
            <a:ext cx="8767200" cy="476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282600" y="282600"/>
            <a:ext cx="8578800" cy="45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13"/>
          <p:cNvCxnSpPr/>
          <p:nvPr/>
        </p:nvCxnSpPr>
        <p:spPr>
          <a:xfrm>
            <a:off x="282600" y="460727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3"/>
          <p:cNvCxnSpPr/>
          <p:nvPr/>
        </p:nvCxnSpPr>
        <p:spPr>
          <a:xfrm>
            <a:off x="8438400" y="53622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308782" y="1640000"/>
            <a:ext cx="8526000" cy="33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2440287" y="1640000"/>
            <a:ext cx="2131500" cy="332100"/>
          </a:xfrm>
          <a:prstGeom prst="rect">
            <a:avLst/>
          </a:pr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4571811" y="1640000"/>
            <a:ext cx="2131500" cy="332100"/>
          </a:xfrm>
          <a:prstGeom prst="rect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308750" y="1640000"/>
            <a:ext cx="2131500" cy="332100"/>
          </a:xfrm>
          <a:prstGeom prst="rect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32550" y="609450"/>
            <a:ext cx="6355200" cy="8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308775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3226538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6140563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188400" y="188400"/>
            <a:ext cx="8767200" cy="476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82600" y="282600"/>
            <a:ext cx="8578800" cy="457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2" name="Google Shape;92;p15"/>
          <p:cNvCxnSpPr/>
          <p:nvPr/>
        </p:nvCxnSpPr>
        <p:spPr>
          <a:xfrm>
            <a:off x="282600" y="460727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5"/>
          <p:cNvCxnSpPr/>
          <p:nvPr/>
        </p:nvCxnSpPr>
        <p:spPr>
          <a:xfrm>
            <a:off x="8438400" y="536225"/>
            <a:ext cx="42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5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 rot="10800000" flipH="1">
            <a:off x="822625" y="659700"/>
            <a:ext cx="10635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 rot="10800000">
            <a:off x="896725" y="659700"/>
            <a:ext cx="989400" cy="6855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822625" y="0"/>
            <a:ext cx="1063500" cy="8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490825" y="816000"/>
            <a:ext cx="5856000" cy="15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2490825" y="2477400"/>
            <a:ext cx="5856000" cy="19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8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4844700" y="1040701"/>
            <a:ext cx="4031700" cy="3062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BDBDBD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armersmarketcoalition.org/fmc-and-merchantsource-partner-to-cut-snap-and-credit-card-equipment-costs-up-to-50-for-farmers-markets/?utm_source=FMC+Contact+List&amp;utm_campaign=4b0f5948e7-MerchantSource+announcement+4.5.19&amp;utm_medium=email&amp;utm_term=0_f4a6cbdaad-4b0f5948e7-76577217&amp;mc_cid=4b0f5948e7&amp;mc_eid=f0cc8d6ec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ns.usda.gov/snap/retailer-apply" TargetMode="External"/><Relationship Id="rId5" Type="http://schemas.openxmlformats.org/officeDocument/2006/relationships/hyperlink" Target="https://www.fns.usda.gov/sites/default/files/snap/Farmers-Market-Application-Guidance.pdf" TargetMode="External"/><Relationship Id="rId4" Type="http://schemas.openxmlformats.org/officeDocument/2006/relationships/hyperlink" Target="https://www.fns.usda.gov/snap/apply-to-acce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rmersmarketcoalition.org/fmc-and-merchantsource-partner-to-cut-snap-and-credit-card-equipment-costs-up-to-50-for-farmers-markets/?utm_source=FMC+Contact+List&amp;utm_campaign=4b0f5948e7-MerchantSource+announcement+4.5.19&amp;utm_medium=email&amp;utm_term=0_f4a6cbdaad-4b0f5948e7-76577217&amp;mc_cid=4b0f5948e7&amp;mc_eid=f0cc8d6ec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ebt.com" TargetMode="External"/><Relationship Id="rId5" Type="http://schemas.openxmlformats.org/officeDocument/2006/relationships/hyperlink" Target="https://www.ebtedge.com/gov/portal/MerchantLogon.do" TargetMode="External"/><Relationship Id="rId4" Type="http://schemas.openxmlformats.org/officeDocument/2006/relationships/hyperlink" Target="https://docs.google.com/spreadsheets/d/1soZ7sMtgAMxEia6d7XaxDJh-pfRGq6pf9DFhycnUBio/edit?usp=sha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a SNAP/EBT Program for a Farmer’s Market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Xanna Prentice, SNAP Technical Support</a:t>
            </a:r>
            <a:br>
              <a:rPr lang="en"/>
            </a:br>
            <a:r>
              <a:rPr lang="en"/>
              <a:t>Fresh Access Bucks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32550" y="609450"/>
            <a:ext cx="6355200" cy="8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a farmer’s market?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08775" y="2286000"/>
            <a:ext cx="2690400" cy="22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1. Two or more vendors each market day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3226538" y="2286000"/>
            <a:ext cx="2690400" cy="22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2. Takes place at the same location each market day</a:t>
            </a:r>
            <a:endParaRPr b="1"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3"/>
          </p:nvPr>
        </p:nvSpPr>
        <p:spPr>
          <a:xfrm>
            <a:off x="6140563" y="2286000"/>
            <a:ext cx="2690400" cy="22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3.  Occurs at a specified time on a specified day</a:t>
            </a:r>
            <a:endParaRPr b="1"/>
          </a:p>
        </p:txBody>
      </p:sp>
      <p:pic>
        <p:nvPicPr>
          <p:cNvPr id="126" name="Google Shape;126;p19" descr="Free photo: Autumn, Leaves, Leaf, Transparent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00" y="3384217"/>
            <a:ext cx="2587399" cy="172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descr="Free photo: Autumn, Leaves, Leaf, Transparent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601" y="3384225"/>
            <a:ext cx="2587399" cy="17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Free photo: Autumn, Leaves, Leaf, Transparent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175" y="3384217"/>
            <a:ext cx="2587399" cy="1724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SNAP-eligible items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❖"/>
            </a:pPr>
            <a:r>
              <a:rPr lang="en">
                <a:solidFill>
                  <a:srgbClr val="1A1A1A"/>
                </a:solidFill>
              </a:rPr>
              <a:t>Breads and cereals</a:t>
            </a:r>
            <a:endParaRPr>
              <a:solidFill>
                <a:srgbClr val="1A1A1A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❖"/>
            </a:pPr>
            <a:r>
              <a:rPr lang="en">
                <a:solidFill>
                  <a:srgbClr val="1A1A1A"/>
                </a:solidFill>
              </a:rPr>
              <a:t>Fruits and vegetables</a:t>
            </a:r>
            <a:endParaRPr>
              <a:solidFill>
                <a:srgbClr val="1A1A1A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❖"/>
            </a:pPr>
            <a:r>
              <a:rPr lang="en">
                <a:solidFill>
                  <a:srgbClr val="1A1A1A"/>
                </a:solidFill>
              </a:rPr>
              <a:t>Meats, fish and poultry</a:t>
            </a:r>
            <a:endParaRPr>
              <a:solidFill>
                <a:srgbClr val="1A1A1A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❖"/>
            </a:pPr>
            <a:r>
              <a:rPr lang="en">
                <a:solidFill>
                  <a:srgbClr val="1A1A1A"/>
                </a:solidFill>
              </a:rPr>
              <a:t>Dairy products</a:t>
            </a:r>
            <a:endParaRPr>
              <a:solidFill>
                <a:srgbClr val="1A1A1A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Char char="❖"/>
            </a:pPr>
            <a:r>
              <a:rPr lang="en">
                <a:solidFill>
                  <a:srgbClr val="1A1A1A"/>
                </a:solidFill>
              </a:rPr>
              <a:t>Seeds and plants which produce food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793025" y="1912650"/>
            <a:ext cx="3150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Financial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723625" y="326675"/>
            <a:ext cx="4198800" cy="44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Booth staff time (4 - 5 hrs/wk) 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Project management time (1 - 3 hrs/wk)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Tokens or vouchers (approx. $150)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Business bank account (variable)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Equipment and a merchant services contract (approx. $700-1200 in initial costs* unless using wired equipment)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Booth materials (approx. $250)</a:t>
            </a:r>
            <a:endParaRPr sz="1400" b="1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" sz="1400" b="1">
                <a:solidFill>
                  <a:schemeClr val="dk2"/>
                </a:solidFill>
              </a:rPr>
              <a:t>Promotional materials (approx. $700)</a:t>
            </a:r>
            <a:endParaRPr sz="1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i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2"/>
                </a:solidFill>
              </a:rPr>
              <a:t>*</a:t>
            </a:r>
            <a:r>
              <a:rPr lang="en" sz="1200">
                <a:solidFill>
                  <a:schemeClr val="dk2"/>
                </a:solidFill>
              </a:rPr>
              <a:t>Farmers Market Coalition has a deal with </a:t>
            </a:r>
            <a:r>
              <a:rPr lang="en" sz="1200" u="sng">
                <a:solidFill>
                  <a:srgbClr val="0000FF"/>
                </a:solidFill>
                <a:hlinkClick r:id="rId4"/>
              </a:rPr>
              <a:t>MerchantSource</a:t>
            </a:r>
            <a:r>
              <a:rPr lang="en" sz="1200">
                <a:solidFill>
                  <a:schemeClr val="dk2"/>
                </a:solidFill>
              </a:rPr>
              <a:t> for discounted equipment</a:t>
            </a:r>
            <a:endParaRPr sz="120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05600" y="1415400"/>
            <a:ext cx="3394200" cy="22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If you are...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4252525" y="836250"/>
            <a:ext cx="4185900" cy="3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4294967295"/>
          </p:nvPr>
        </p:nvSpPr>
        <p:spPr>
          <a:xfrm>
            <a:off x="549000" y="1103275"/>
            <a:ext cx="5441100" cy="3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b="1"/>
              <a:t>The market manager or an employee:</a:t>
            </a:r>
            <a:endParaRPr b="1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You may apply for an FNS number on behalf of the market. 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You may act as the responsible official of the SNAP program, and must provide a photo ID and Social Security card.</a:t>
            </a:r>
            <a:endParaRPr sz="13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b="1"/>
              <a:t>A partnered nonprofit organization:</a:t>
            </a:r>
            <a:endParaRPr b="1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You may apply for an FNS number on behalf of the market.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 A member of your organization may act as responsible official, and a photo ID must be provided.</a:t>
            </a:r>
            <a:endParaRPr sz="13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b="1"/>
              <a:t>A government official:</a:t>
            </a:r>
            <a:endParaRPr b="1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You may apply for an FNS number on behalf of the market. 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" sz="1300"/>
              <a:t>If your market is government owned, a certification statement must be signed by a responsible official, but photo ID and Social Security card do not need to be provided.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6082200" y="1063050"/>
            <a:ext cx="2566800" cy="301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100" b="1" u="sng">
                <a:latin typeface="Lato"/>
                <a:ea typeface="Lato"/>
                <a:cs typeface="Lato"/>
                <a:sym typeface="Lato"/>
              </a:rPr>
              <a:t>Responsible Official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 of the SNAP/EBT program must ensure that all market stakeholders (him/herself, the market owner, market vendors, and parent organization, such as a nonprofit) adhere to SNAP laws, regulations, and policies.  If any stake-holder commits a program violation, both the parent organization and the </a:t>
            </a:r>
            <a:r>
              <a:rPr lang="en" sz="1100" b="1" u="sng">
                <a:latin typeface="Lato"/>
                <a:ea typeface="Lato"/>
                <a:cs typeface="Lato"/>
                <a:sym typeface="Lato"/>
              </a:rPr>
              <a:t>Responsible Official</a:t>
            </a:r>
            <a:r>
              <a:rPr lang="en" sz="1100" b="1">
                <a:latin typeface="Lato"/>
                <a:ea typeface="Lato"/>
                <a:cs typeface="Lato"/>
                <a:sym typeface="Lato"/>
              </a:rPr>
              <a:t> will be held accountable, and may face disqualification and/or monetary penalties.</a:t>
            </a:r>
            <a:endParaRPr sz="13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549000" y="566550"/>
            <a:ext cx="51285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 are...</a:t>
            </a:r>
            <a:endParaRPr sz="2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22" descr="Free photo: Autumn, Leaves, Leaf, Transparent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75" y="3849776"/>
            <a:ext cx="16191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727650" y="509425"/>
            <a:ext cx="3855900" cy="535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SNAP Authorization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727650" y="1177075"/>
            <a:ext cx="7688700" cy="3709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Application: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https://www.fns.usda.gov/snap/apply-to-accept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Guidance: </a:t>
            </a:r>
            <a:r>
              <a:rPr lang="en" sz="1300" u="sng">
                <a:hlinkClick r:id="rId5"/>
              </a:rPr>
              <a:t>www.fns.usda.gov/sites/default/files/Application_Guidance.pdf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First, set up an eAuthentication email address and password so that you can log in to the application. They will send you a confirmation email, then you must go back to the original page and scroll down to Step 3: Complete the Online Application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Log in and then when it asks Farmer’s Market or Retailer, choose Farmer’s Market</a:t>
            </a:r>
            <a:endParaRPr sz="1400"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Next are questions about location, when you opened, your tax ID, what foods you sell, your season, and ownership type: Government-owned, Nonprofit owned, LLC, Publicly owned, or Privately owned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 Responsible Official must be named and information must be provided for them - information needed will differ based on ownership type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Additional documentation will need to be provided once application is submitted: Certification &amp; Signature statement, Letters detailing IRS determination or government ownership, and a business license, if one is available</a:t>
            </a:r>
            <a:endParaRPr sz="14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Following submission, you will be assigned an FNS number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92350" y="1605650"/>
            <a:ext cx="4388400" cy="17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EBT Equipment &amp; Merchant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2"/>
          </p:nvPr>
        </p:nvSpPr>
        <p:spPr>
          <a:xfrm>
            <a:off x="4595325" y="194500"/>
            <a:ext cx="4485300" cy="4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❖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a number of different providers and plans which support EBT transactions and also Credit/Debit card transactions</a:t>
            </a:r>
            <a:b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i="1">
              <a:solidFill>
                <a:schemeClr val="dk2"/>
              </a:solidFill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❖"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Farmers Market Coalition has a deal with </a:t>
            </a:r>
            <a:r>
              <a:rPr lang="en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MerchantSource</a:t>
            </a: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for discounted equipment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❖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Party Provider (market pays independently)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See spreadsheet for options:</a:t>
            </a:r>
            <a:br>
              <a:rPr lang="en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EBT Equipment Options</a:t>
            </a:r>
            <a:endParaRPr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❖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Wired Options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FISglobal - </a:t>
            </a:r>
            <a:r>
              <a:rPr lang="en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www.ebtedge.co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 Nelson, 414-577-9220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goEBT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www.goEBT.com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free </a:t>
            </a:r>
            <a:r>
              <a:rPr lang="en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wired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equipment, charges for processing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Tammy, (678) 581-8343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626050" y="633275"/>
            <a:ext cx="4676700" cy="8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your program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994300" y="1360750"/>
            <a:ext cx="7444200" cy="28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successful program requires  a strong SNAP-customer base, so be prepared to: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n" b="1"/>
              <a:t>Reach out to rural and under-served communities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b="1"/>
              <a:t>Promote the SNAP program through social media, radio, newspaper, television, or public transit advertisements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b="1"/>
              <a:t>Provide nutrition education and information to SNAP customers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b="1"/>
              <a:t>Recruit and support vendors who have SNAP-eligible items, especially fruits and vegetables</a:t>
            </a:r>
            <a:endParaRPr/>
          </a:p>
        </p:txBody>
      </p:sp>
      <p:pic>
        <p:nvPicPr>
          <p:cNvPr id="169" name="Google Shape;169;p25" descr="Free photo: Autumn, Leaves, Leaf, Transparent - Free Image 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975" y="377348"/>
            <a:ext cx="2057926" cy="13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95750" y="708850"/>
            <a:ext cx="1398000" cy="738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FAB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4294967295"/>
          </p:nvPr>
        </p:nvSpPr>
        <p:spPr>
          <a:xfrm>
            <a:off x="395750" y="1820000"/>
            <a:ext cx="8344200" cy="2265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b="1">
                <a:solidFill>
                  <a:schemeClr val="dk1"/>
                </a:solidFill>
              </a:rPr>
              <a:t>Once your SNAP program is up and running, consider applying for Feeding Florida’s Fresh Access Bucks (FAB) program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 b="1">
                <a:solidFill>
                  <a:schemeClr val="dk1"/>
                </a:solidFill>
              </a:rPr>
              <a:t>Incentive program which increases the purchasing power of SNAP by doubling the tokens customers receive to spend at your market on fruits and vegetables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 b="1">
                <a:solidFill>
                  <a:schemeClr val="dk1"/>
                </a:solidFill>
              </a:rPr>
              <a:t>Funds available for your market to run this program and expand to increase those served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 b="1">
                <a:solidFill>
                  <a:schemeClr val="dk1"/>
                </a:solidFill>
              </a:rPr>
              <a:t>Currently 51 FAB market partners in Florida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b="1">
                <a:solidFill>
                  <a:schemeClr val="dk1"/>
                </a:solidFill>
              </a:rPr>
              <a:t>Application &amp; more information located at </a:t>
            </a:r>
            <a:r>
              <a:rPr lang="en" b="1" i="1">
                <a:solidFill>
                  <a:schemeClr val="dk1"/>
                </a:solidFill>
              </a:rPr>
              <a:t>www.freshaccessbucks.com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Raleway</vt:lpstr>
      <vt:lpstr>Calibri</vt:lpstr>
      <vt:lpstr>Arial</vt:lpstr>
      <vt:lpstr>Lato</vt:lpstr>
      <vt:lpstr>Swiss</vt:lpstr>
      <vt:lpstr>Setting up a SNAP/EBT Program for a Farmer’s Market</vt:lpstr>
      <vt:lpstr>Are you a farmer’s market?</vt:lpstr>
      <vt:lpstr>SNAP-eligible items</vt:lpstr>
      <vt:lpstr>Financial</vt:lpstr>
      <vt:lpstr>If you are...</vt:lpstr>
      <vt:lpstr>SNAP Authorization</vt:lpstr>
      <vt:lpstr>EBT Equipment &amp; Merchant Services</vt:lpstr>
      <vt:lpstr>Implementing your program</vt:lpstr>
      <vt:lpstr>FAB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SNAP/EBT Program for a Farmer’s Market</dc:title>
  <cp:lastModifiedBy>Heather Henderson</cp:lastModifiedBy>
  <cp:revision>1</cp:revision>
  <dcterms:modified xsi:type="dcterms:W3CDTF">2019-06-10T20:31:31Z</dcterms:modified>
</cp:coreProperties>
</file>