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3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Lato"/>
      <p:regular r:id="rId12"/>
      <p:bold r:id="rId13"/>
      <p:italic r:id="rId14"/>
      <p:boldItalic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Lato-bold.fntdata"/><Relationship Id="rId12" Type="http://schemas.openxmlformats.org/officeDocument/2006/relationships/font" Target="fonts/La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ato-boldItalic.fntdata"/><Relationship Id="rId14" Type="http://schemas.openxmlformats.org/officeDocument/2006/relationships/font" Target="fonts/Lato-italic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slide" Target="slides/slide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2.xml"/><Relationship Id="rId18" Type="http://schemas.openxmlformats.org/officeDocument/2006/relationships/font" Target="fonts/OpenSans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ffd671e0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ffd671e0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2706f2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2706f2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f44229d3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f44229d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ffd671e06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ffd671e06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ffd671e06_0_3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ffd671e06_0_3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ffd671e06_0_3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ffd671e06_0_3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AUTOLAYOUT">
    <p:bg>
      <p:bgPr>
        <a:solidFill>
          <a:srgbClr val="FFFFFF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3"/>
          <p:cNvSpPr/>
          <p:nvPr/>
        </p:nvSpPr>
        <p:spPr>
          <a:xfrm>
            <a:off x="0" y="0"/>
            <a:ext cx="9144000" cy="3460200"/>
          </a:xfrm>
          <a:prstGeom prst="rect">
            <a:avLst/>
          </a:prstGeom>
          <a:solidFill>
            <a:srgbClr val="0F9D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3"/>
          <p:cNvSpPr/>
          <p:nvPr/>
        </p:nvSpPr>
        <p:spPr>
          <a:xfrm rot="10800000">
            <a:off x="7697100" y="-25"/>
            <a:ext cx="962400" cy="3460200"/>
          </a:xfrm>
          <a:prstGeom prst="rect">
            <a:avLst/>
          </a:prstGeom>
          <a:solidFill>
            <a:srgbClr val="FFFFFF">
              <a:alpha val="2509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/>
          <p:nvPr/>
        </p:nvSpPr>
        <p:spPr>
          <a:xfrm rot="10800000">
            <a:off x="5750475" y="-25"/>
            <a:ext cx="1946700" cy="3460200"/>
          </a:xfrm>
          <a:prstGeom prst="rect">
            <a:avLst/>
          </a:prstGeom>
          <a:solidFill>
            <a:srgbClr val="FFFFFF">
              <a:alpha val="1254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flipH="1" rot="10800000">
            <a:off x="8659500" y="-25"/>
            <a:ext cx="484500" cy="3460200"/>
          </a:xfrm>
          <a:prstGeom prst="rect">
            <a:avLst/>
          </a:prstGeom>
          <a:solidFill>
            <a:srgbClr val="FFFFFF">
              <a:alpha val="376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type="title"/>
          </p:nvPr>
        </p:nvSpPr>
        <p:spPr>
          <a:xfrm>
            <a:off x="324475" y="465975"/>
            <a:ext cx="5124300" cy="28416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36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24475" y="3612602"/>
            <a:ext cx="5124300" cy="13026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16161"/>
              </a:buClr>
              <a:buSzPts val="1800"/>
              <a:buNone/>
              <a:defRPr sz="1800">
                <a:solidFill>
                  <a:srgbClr val="616161"/>
                </a:solidFill>
              </a:defRPr>
            </a:lvl9pPr>
          </a:lstStyle>
          <a:p/>
        </p:txBody>
      </p:sp>
      <p:sp>
        <p:nvSpPr>
          <p:cNvPr id="58" name="Google Shape;5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1pPr>
            <a:lvl2pPr lvl="1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2pPr>
            <a:lvl3pPr lvl="2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3pPr>
            <a:lvl4pPr lvl="3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4pPr>
            <a:lvl5pPr lvl="4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5pPr>
            <a:lvl6pPr lvl="5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6pPr>
            <a:lvl7pPr lvl="6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7pPr>
            <a:lvl8pPr lvl="7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8pPr>
            <a:lvl9pPr lvl="8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1616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2">
  <p:cSld name="AUTOLAYOUT_2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F9D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878400" y="843500"/>
            <a:ext cx="8265600" cy="69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 rot="10800000">
            <a:off x="189931" y="843500"/>
            <a:ext cx="695400" cy="695400"/>
          </a:xfrm>
          <a:prstGeom prst="flowChartDelay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type="title"/>
          </p:nvPr>
        </p:nvSpPr>
        <p:spPr>
          <a:xfrm>
            <a:off x="660850" y="896950"/>
            <a:ext cx="6842400" cy="5757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b="1" sz="2000">
                <a:solidFill>
                  <a:srgbClr val="0F9D58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b="1" sz="2000">
                <a:solidFill>
                  <a:srgbClr val="0F9D58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b="1" sz="2000">
                <a:solidFill>
                  <a:srgbClr val="0F9D58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b="1" sz="2000">
                <a:solidFill>
                  <a:srgbClr val="0F9D58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b="1" sz="2000">
                <a:solidFill>
                  <a:srgbClr val="0F9D58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b="1" sz="2000">
                <a:solidFill>
                  <a:srgbClr val="0F9D58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b="1" sz="2000">
                <a:solidFill>
                  <a:srgbClr val="0F9D58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b="1" sz="2000">
                <a:solidFill>
                  <a:srgbClr val="0F9D58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F9D58"/>
              </a:buClr>
              <a:buSzPts val="2000"/>
              <a:buNone/>
              <a:defRPr b="1" sz="2000">
                <a:solidFill>
                  <a:srgbClr val="0F9D58"/>
                </a:solidFill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660775" y="1826600"/>
            <a:ext cx="3749700" cy="28017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5085425" y="1826600"/>
            <a:ext cx="3749700" cy="28017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6" name="Google Shape;66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3">
  <p:cSld name="AUTOLAYOUT_4">
    <p:bg>
      <p:bgPr>
        <a:solidFill>
          <a:srgbClr val="FFFFFF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9" name="Google Shape;69;p15"/>
          <p:cNvCxnSpPr/>
          <p:nvPr/>
        </p:nvCxnSpPr>
        <p:spPr>
          <a:xfrm>
            <a:off x="356325" y="4823300"/>
            <a:ext cx="2942400" cy="0"/>
          </a:xfrm>
          <a:prstGeom prst="straightConnector1">
            <a:avLst/>
          </a:prstGeom>
          <a:noFill/>
          <a:ln cap="flat" cmpd="sng" w="9525">
            <a:solidFill>
              <a:srgbClr val="E0E0E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0" name="Google Shape;70;p15"/>
          <p:cNvCxnSpPr/>
          <p:nvPr/>
        </p:nvCxnSpPr>
        <p:spPr>
          <a:xfrm>
            <a:off x="4614775" y="373547"/>
            <a:ext cx="4206600" cy="0"/>
          </a:xfrm>
          <a:prstGeom prst="straightConnector1">
            <a:avLst/>
          </a:prstGeom>
          <a:noFill/>
          <a:ln cap="flat" cmpd="sng" w="9525">
            <a:solidFill>
              <a:srgbClr val="E0E0E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1" name="Google Shape;71;p15"/>
          <p:cNvSpPr/>
          <p:nvPr/>
        </p:nvSpPr>
        <p:spPr>
          <a:xfrm>
            <a:off x="4428475" y="316847"/>
            <a:ext cx="110100" cy="113400"/>
          </a:xfrm>
          <a:prstGeom prst="rect">
            <a:avLst/>
          </a:prstGeom>
          <a:solidFill>
            <a:srgbClr val="0F9D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356325" y="316850"/>
            <a:ext cx="2942400" cy="113400"/>
          </a:xfrm>
          <a:prstGeom prst="rect">
            <a:avLst/>
          </a:prstGeom>
          <a:solidFill>
            <a:srgbClr val="0F9D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 txBox="1"/>
          <p:nvPr>
            <p:ph type="title"/>
          </p:nvPr>
        </p:nvSpPr>
        <p:spPr>
          <a:xfrm>
            <a:off x="305450" y="525950"/>
            <a:ext cx="3142800" cy="15870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b="1" sz="2400">
                <a:solidFill>
                  <a:srgbClr val="434343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b="1" sz="2400">
                <a:solidFill>
                  <a:srgbClr val="434343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b="1" sz="2400">
                <a:solidFill>
                  <a:srgbClr val="434343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b="1" sz="2400">
                <a:solidFill>
                  <a:srgbClr val="434343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b="1" sz="2400">
                <a:solidFill>
                  <a:srgbClr val="434343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b="1" sz="2400">
                <a:solidFill>
                  <a:srgbClr val="434343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b="1" sz="2400">
                <a:solidFill>
                  <a:srgbClr val="434343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b="1" sz="2400">
                <a:solidFill>
                  <a:srgbClr val="434343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None/>
              <a:defRPr b="1" sz="2400"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4610700" y="525950"/>
            <a:ext cx="4206600" cy="4018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 sz="1400">
                <a:solidFill>
                  <a:srgbClr val="666666"/>
                </a:solidFill>
              </a:defRPr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○"/>
              <a:defRPr sz="1200">
                <a:solidFill>
                  <a:srgbClr val="666666"/>
                </a:solidFill>
              </a:defRPr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■"/>
              <a:defRPr sz="1200">
                <a:solidFill>
                  <a:srgbClr val="666666"/>
                </a:solidFill>
              </a:defRPr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●"/>
              <a:defRPr sz="1200">
                <a:solidFill>
                  <a:srgbClr val="666666"/>
                </a:solidFill>
              </a:defRPr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○"/>
              <a:defRPr sz="1200">
                <a:solidFill>
                  <a:srgbClr val="666666"/>
                </a:solidFill>
              </a:defRPr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■"/>
              <a:defRPr sz="1200">
                <a:solidFill>
                  <a:srgbClr val="666666"/>
                </a:solidFill>
              </a:defRPr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●"/>
              <a:defRPr sz="1200">
                <a:solidFill>
                  <a:srgbClr val="666666"/>
                </a:solidFill>
              </a:defRPr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Char char="○"/>
              <a:defRPr sz="1200">
                <a:solidFill>
                  <a:srgbClr val="666666"/>
                </a:solidFill>
              </a:defRPr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666666"/>
              </a:buClr>
              <a:buSzPts val="1200"/>
              <a:buChar char="■"/>
              <a:defRPr sz="1200"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1pPr>
            <a:lvl2pPr lvl="1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2pPr>
            <a:lvl3pPr lvl="2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3pPr>
            <a:lvl4pPr lvl="3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4pPr>
            <a:lvl5pPr lvl="4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5pPr>
            <a:lvl6pPr lvl="5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6pPr>
            <a:lvl7pPr lvl="6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7pPr>
            <a:lvl8pPr lvl="7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8pPr>
            <a:lvl9pPr lvl="8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1">
  <p:cSld name="AUTOLAYOUT_5">
    <p:bg>
      <p:bgPr>
        <a:solidFill>
          <a:srgbClr val="FFFFFF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0" y="0"/>
            <a:ext cx="9144000" cy="2161200"/>
          </a:xfrm>
          <a:prstGeom prst="rect">
            <a:avLst/>
          </a:prstGeom>
          <a:solidFill>
            <a:srgbClr val="0F9D5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 txBox="1"/>
          <p:nvPr>
            <p:ph type="title"/>
          </p:nvPr>
        </p:nvSpPr>
        <p:spPr>
          <a:xfrm>
            <a:off x="317700" y="369325"/>
            <a:ext cx="6934800" cy="15792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7700" y="2432075"/>
            <a:ext cx="6397800" cy="23298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/>
          <a:lstStyle>
            <a:lvl1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fns.usda.gov/snap/apply-to-accept" TargetMode="External"/><Relationship Id="rId4" Type="http://schemas.openxmlformats.org/officeDocument/2006/relationships/hyperlink" Target="https://www.fns.usda.gov/sites/default/files/snap/Farmers-Market-Application-Guidance.pd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ebtedge.com/gov/portal/MerchantLogon.do" TargetMode="External"/><Relationship Id="rId4" Type="http://schemas.openxmlformats.org/officeDocument/2006/relationships/hyperlink" Target="http://www.goebt.com" TargetMode="External"/><Relationship Id="rId5" Type="http://schemas.openxmlformats.org/officeDocument/2006/relationships/hyperlink" Target="https://docs.google.com/spreadsheets/d/1soZ7sMtgAMxEia6d7XaxDJh-pfRGq6pf9DFhycnUBio/edit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24475" y="465975"/>
            <a:ext cx="5124300" cy="284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Setting up a SNAP/EBT Program for Mobile Markets</a:t>
            </a:r>
            <a:endParaRPr/>
          </a:p>
        </p:txBody>
      </p:sp>
      <p:sp>
        <p:nvSpPr>
          <p:cNvPr id="87" name="Google Shape;87;p17"/>
          <p:cNvSpPr txBox="1"/>
          <p:nvPr>
            <p:ph idx="1" type="subTitle"/>
          </p:nvPr>
        </p:nvSpPr>
        <p:spPr>
          <a:xfrm>
            <a:off x="324475" y="3612602"/>
            <a:ext cx="5124300" cy="130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SNAP Technical Support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Fresh Access Bucks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660850" y="896950"/>
            <a:ext cx="6842400" cy="57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Mobile markets </a:t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660775" y="1552350"/>
            <a:ext cx="3749700" cy="33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Unique because application for SNAP-authorization does not have a specific classification for these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If your market </a:t>
            </a:r>
            <a:br>
              <a:rPr lang="en"/>
            </a:br>
            <a:r>
              <a:rPr i="1" lang="en"/>
              <a:t>does not take place at a fixed location</a:t>
            </a:r>
            <a:r>
              <a:rPr lang="en"/>
              <a:t> </a:t>
            </a:r>
            <a:r>
              <a:rPr lang="en"/>
              <a:t>apply as a </a:t>
            </a:r>
            <a:r>
              <a:rPr b="1" lang="en"/>
              <a:t>Delivery Route</a:t>
            </a:r>
            <a:endParaRPr b="1"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❏"/>
            </a:pPr>
            <a:r>
              <a:rPr lang="en">
                <a:solidFill>
                  <a:schemeClr val="lt1"/>
                </a:solidFill>
              </a:rPr>
              <a:t>Must apply as a “Store” and then select </a:t>
            </a:r>
            <a:r>
              <a:rPr b="1" lang="en">
                <a:solidFill>
                  <a:schemeClr val="lt1"/>
                </a:solidFill>
              </a:rPr>
              <a:t>Delivery Route</a:t>
            </a:r>
            <a:r>
              <a:rPr lang="en">
                <a:solidFill>
                  <a:schemeClr val="lt1"/>
                </a:solidFill>
              </a:rPr>
              <a:t> in the “Basic information” section</a:t>
            </a:r>
            <a:endParaRPr/>
          </a:p>
        </p:txBody>
      </p:sp>
      <p:sp>
        <p:nvSpPr>
          <p:cNvPr id="94" name="Google Shape;94;p18"/>
          <p:cNvSpPr txBox="1"/>
          <p:nvPr>
            <p:ph idx="2" type="body"/>
          </p:nvPr>
        </p:nvSpPr>
        <p:spPr>
          <a:xfrm>
            <a:off x="5085425" y="1552350"/>
            <a:ext cx="3749700" cy="335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If you have both a set location for market and also a mobile market, you must apply for two FNS numbers to accept SNAP/EBT</a:t>
            </a:r>
            <a:endParaRPr/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The mobile component of your market must be classified as a </a:t>
            </a:r>
            <a:r>
              <a:rPr b="1" lang="en"/>
              <a:t>Store</a:t>
            </a:r>
            <a:r>
              <a:rPr lang="en"/>
              <a:t> with a </a:t>
            </a:r>
            <a:r>
              <a:rPr b="1" lang="en"/>
              <a:t>Delivery Route</a:t>
            </a:r>
            <a:r>
              <a:rPr lang="en"/>
              <a:t>, while the multi-stall market is classified as a </a:t>
            </a:r>
            <a:br>
              <a:rPr lang="en"/>
            </a:br>
            <a:r>
              <a:rPr b="1" lang="en"/>
              <a:t>Farmer’s Market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11700" y="1093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SNAP Authorization</a:t>
            </a:r>
            <a:endParaRPr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11700" y="1352050"/>
            <a:ext cx="8520600" cy="36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AutoNum type="arabicPeriod"/>
            </a:pPr>
            <a:r>
              <a:rPr lang="en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First, set up an eAuthentication email address and password so that you can log in to the application. They will send you a confirmation email, then you must go back to the original page and scroll down to Step 3: Complete the Online Application</a:t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AutoNum type="arabicPeriod"/>
            </a:pPr>
            <a:r>
              <a:rPr lang="en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Log in and then when it asks Store or Farmer’s Market, choose Store. In the Basic Information section, at the bottom under “Store Type,” you will select “Delivery Route”</a:t>
            </a:r>
            <a:endParaRPr i="1"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AutoNum type="arabicPeriod"/>
            </a:pPr>
            <a:r>
              <a:rPr lang="en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Next are questions about location you serve, when you opened, your tax ID, what foods you sell, your season, and ownership type: Government-owned, Nonprofit owned, LLC, Publicly owned, or Privately owned</a:t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AutoNum type="arabicPeriod"/>
            </a:pPr>
            <a:r>
              <a:rPr lang="en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Estimated answers for sales information are accepted. Remember that for SNAP authorization they are looking for 50% of more of your sales being SNAP Staple Food Items. </a:t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AutoNum type="arabicPeriod"/>
            </a:pPr>
            <a:r>
              <a:rPr lang="en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Additional documentation will need to be provided once application is submitted: Certification &amp; Signature statement, Letters detailing IRS determination or government ownership, and a business license, if one is available</a:t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"/>
              <a:buAutoNum type="arabicPeriod"/>
            </a:pPr>
            <a:r>
              <a:rPr lang="en" sz="14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Following submission, you will be assigned an FNS number</a:t>
            </a:r>
            <a:endParaRPr sz="14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695D4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9"/>
          <p:cNvSpPr txBox="1"/>
          <p:nvPr/>
        </p:nvSpPr>
        <p:spPr>
          <a:xfrm>
            <a:off x="517100" y="682075"/>
            <a:ext cx="6930600" cy="68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Online Application: </a:t>
            </a:r>
            <a:r>
              <a:rPr lang="en" u="sng">
                <a:solidFill>
                  <a:srgbClr val="0277BD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https://www.fns.usda.gov/snap/apply-to-accept</a:t>
            </a:r>
            <a:endParaRPr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Application Guidance: </a:t>
            </a:r>
            <a:r>
              <a:rPr lang="en" sz="1300" u="sng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www.fns.usda.gov/sites/default/files/Application_Guidance.pdf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F9D58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idx="4294967295" type="title"/>
          </p:nvPr>
        </p:nvSpPr>
        <p:spPr>
          <a:xfrm>
            <a:off x="4721375" y="374400"/>
            <a:ext cx="4003500" cy="3513900"/>
          </a:xfrm>
          <a:prstGeom prst="rect">
            <a:avLst/>
          </a:prstGeom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EFEFEF"/>
                </a:solidFill>
              </a:rPr>
              <a:t>2. </a:t>
            </a:r>
            <a:r>
              <a:rPr b="1" lang="en" sz="1400">
                <a:solidFill>
                  <a:srgbClr val="EFEFEF"/>
                </a:solidFill>
              </a:rPr>
              <a:t>Wired Options (Phone jack or ethernet)</a:t>
            </a:r>
            <a:br>
              <a:rPr b="1" lang="en" sz="1400">
                <a:solidFill>
                  <a:srgbClr val="EFEFEF"/>
                </a:solidFill>
              </a:rPr>
            </a:br>
            <a:r>
              <a:rPr i="1" lang="en" sz="1400"/>
              <a:t>This option will require you to use Manual Vouchers and input the transactions on your wired machine when done with your mobile market route. </a:t>
            </a:r>
            <a:endParaRPr i="1" sz="14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FISglobal</a:t>
            </a:r>
            <a:r>
              <a:rPr lang="en" sz="1400">
                <a:solidFill>
                  <a:schemeClr val="dk1"/>
                </a:solidFill>
              </a:rPr>
              <a:t> - </a:t>
            </a:r>
            <a:r>
              <a:rPr b="0" lang="en" sz="1400" u="sng">
                <a:solidFill>
                  <a:schemeClr val="dk1"/>
                </a:solidFill>
                <a:hlinkClick r:id="rId3"/>
              </a:rPr>
              <a:t>www.ebtedge.co</a:t>
            </a:r>
            <a:r>
              <a:rPr b="0" lang="en" sz="1400">
                <a:solidFill>
                  <a:schemeClr val="dk1"/>
                </a:solidFill>
              </a:rPr>
              <a:t>m</a:t>
            </a:r>
            <a:br>
              <a:rPr b="0" lang="en" sz="1400">
                <a:solidFill>
                  <a:schemeClr val="dk1"/>
                </a:solidFill>
              </a:rPr>
            </a:br>
            <a:r>
              <a:rPr b="0" lang="en" sz="1400">
                <a:solidFill>
                  <a:schemeClr val="dk1"/>
                </a:solidFill>
              </a:rPr>
              <a:t>Free wired equipment, free processing</a:t>
            </a:r>
            <a:br>
              <a:rPr b="0" lang="en" sz="1400">
                <a:solidFill>
                  <a:schemeClr val="dk1"/>
                </a:solidFill>
              </a:rPr>
            </a:br>
            <a:r>
              <a:rPr b="0" lang="en" sz="1400">
                <a:solidFill>
                  <a:schemeClr val="dk1"/>
                </a:solidFill>
              </a:rPr>
              <a:t>Mark Nelson, 414-577-9220</a:t>
            </a:r>
            <a:endParaRPr b="0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goEBT</a:t>
            </a:r>
            <a:r>
              <a:rPr b="0" lang="en" sz="1400">
                <a:solidFill>
                  <a:schemeClr val="dk1"/>
                </a:solidFill>
              </a:rPr>
              <a:t> - </a:t>
            </a:r>
            <a:r>
              <a:rPr b="0" lang="en" sz="1400" u="sng">
                <a:solidFill>
                  <a:schemeClr val="dk1"/>
                </a:solidFill>
                <a:hlinkClick r:id="rId4"/>
              </a:rPr>
              <a:t>www.goEBT.com</a:t>
            </a:r>
            <a:r>
              <a:rPr b="0" lang="en" sz="1400">
                <a:solidFill>
                  <a:schemeClr val="dk1"/>
                </a:solidFill>
              </a:rPr>
              <a:t> </a:t>
            </a:r>
            <a:br>
              <a:rPr b="0" lang="en" sz="1400">
                <a:solidFill>
                  <a:schemeClr val="dk1"/>
                </a:solidFill>
              </a:rPr>
            </a:br>
            <a:r>
              <a:rPr b="0" lang="en" sz="1400">
                <a:solidFill>
                  <a:schemeClr val="dk1"/>
                </a:solidFill>
              </a:rPr>
              <a:t>free </a:t>
            </a:r>
            <a:r>
              <a:rPr b="0" lang="en" sz="1400" u="sng">
                <a:solidFill>
                  <a:schemeClr val="dk1"/>
                </a:solidFill>
              </a:rPr>
              <a:t>wired</a:t>
            </a:r>
            <a:r>
              <a:rPr b="0" lang="en" sz="1400">
                <a:solidFill>
                  <a:schemeClr val="dk1"/>
                </a:solidFill>
              </a:rPr>
              <a:t> equipment, charges for processing</a:t>
            </a:r>
            <a:br>
              <a:rPr b="0" lang="en" sz="1400">
                <a:solidFill>
                  <a:schemeClr val="dk1"/>
                </a:solidFill>
              </a:rPr>
            </a:br>
            <a:r>
              <a:rPr b="0" lang="en" sz="1400">
                <a:solidFill>
                  <a:schemeClr val="dk1"/>
                </a:solidFill>
              </a:rPr>
              <a:t>Tammy, (678) 581-8343</a:t>
            </a:r>
            <a:endParaRPr b="0"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4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0"/>
          <p:cNvSpPr txBox="1"/>
          <p:nvPr>
            <p:ph idx="4294967295" type="body"/>
          </p:nvPr>
        </p:nvSpPr>
        <p:spPr>
          <a:xfrm>
            <a:off x="316375" y="374400"/>
            <a:ext cx="4167000" cy="2211900"/>
          </a:xfrm>
          <a:prstGeom prst="rect">
            <a:avLst/>
          </a:prstGeom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EFEFEF"/>
                </a:solidFill>
              </a:rPr>
              <a:t>1. </a:t>
            </a:r>
            <a:r>
              <a:rPr b="1" lang="en" sz="1400">
                <a:solidFill>
                  <a:srgbClr val="EFEFEF"/>
                </a:solidFill>
              </a:rPr>
              <a:t>Third Party Provider</a:t>
            </a:r>
            <a:br>
              <a:rPr b="1" lang="en" sz="1400">
                <a:solidFill>
                  <a:srgbClr val="EFEFEF"/>
                </a:solidFill>
              </a:rPr>
            </a:br>
            <a:r>
              <a:rPr b="1" lang="en" sz="1400">
                <a:solidFill>
                  <a:srgbClr val="EFEFEF"/>
                </a:solidFill>
              </a:rPr>
              <a:t>(market pays independently)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</a:rPr>
              <a:t>See spreadsheet for options:</a:t>
            </a:r>
            <a:br>
              <a:rPr b="1" lang="en" sz="1400">
                <a:solidFill>
                  <a:schemeClr val="dk1"/>
                </a:solidFill>
              </a:rPr>
            </a:br>
            <a:r>
              <a:rPr b="1" lang="en" sz="1400" u="sng">
                <a:solidFill>
                  <a:srgbClr val="00FFFF"/>
                </a:solidFill>
                <a:hlinkClick r:id="rId5"/>
              </a:rPr>
              <a:t>EBT Equipment Options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0"/>
          <p:cNvSpPr txBox="1"/>
          <p:nvPr/>
        </p:nvSpPr>
        <p:spPr>
          <a:xfrm>
            <a:off x="4438000" y="4008975"/>
            <a:ext cx="4359000" cy="9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3F3F3"/>
                </a:solidFill>
              </a:rPr>
              <a:t>EBT Equipment</a:t>
            </a:r>
            <a:endParaRPr b="1" sz="3600">
              <a:solidFill>
                <a:srgbClr val="F3F3F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660850" y="896950"/>
            <a:ext cx="6842400" cy="57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Implementing your program</a:t>
            </a:r>
            <a:endParaRPr/>
          </a:p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660775" y="1826600"/>
            <a:ext cx="3749700" cy="280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Outreach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Education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Connecting with other programs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1"/>
          <p:cNvSpPr txBox="1"/>
          <p:nvPr>
            <p:ph idx="2" type="body"/>
          </p:nvPr>
        </p:nvSpPr>
        <p:spPr>
          <a:xfrm>
            <a:off x="5085425" y="1826600"/>
            <a:ext cx="3749700" cy="280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❖"/>
            </a:pPr>
            <a:r>
              <a:rPr b="1" lang="en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Reach out to rural and under-served communities</a:t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❖"/>
            </a:pPr>
            <a:r>
              <a:rPr b="1" lang="en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Promote the SNAP program through social media, radio, newspaper, television, or public transit advertisements</a:t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❖"/>
            </a:pPr>
            <a:r>
              <a:rPr b="1" lang="en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Provide nutrition education and information to SNAP customers</a:t>
            </a:r>
            <a:endParaRPr b="1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❖"/>
            </a:pPr>
            <a:r>
              <a:rPr b="1" lang="en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Recruit and support vendors who have SNAP-eligible items, especially fruits and vegetables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305450" y="525950"/>
            <a:ext cx="3142800" cy="158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Fresh Access Bucks</a:t>
            </a:r>
            <a:endParaRPr/>
          </a:p>
        </p:txBody>
      </p:sp>
      <p:sp>
        <p:nvSpPr>
          <p:cNvPr id="121" name="Google Shape;121;p22"/>
          <p:cNvSpPr txBox="1"/>
          <p:nvPr>
            <p:ph idx="1" type="body"/>
          </p:nvPr>
        </p:nvSpPr>
        <p:spPr>
          <a:xfrm>
            <a:off x="4610700" y="525950"/>
            <a:ext cx="4206600" cy="4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b="1" lang="en"/>
              <a:t>Once your SNAP program is up and running, consider applying for Feeding Florida’s Fresh Access Bucks (FAB) program</a:t>
            </a:r>
            <a:br>
              <a:rPr b="1" lang="en"/>
            </a:br>
            <a:endParaRPr b="1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➢"/>
            </a:pPr>
            <a:r>
              <a:rPr b="1" lang="en"/>
              <a:t>Incentive program which increases the purchasing power of SNAP by doubling the tokens customers receive to spend at your mobile  market on fruits and vegetables</a:t>
            </a:r>
            <a:endParaRPr b="1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➢"/>
            </a:pPr>
            <a:r>
              <a:rPr b="1" lang="en"/>
              <a:t>Funds available for your mobile market to run this program and expand to increase those served</a:t>
            </a:r>
            <a:endParaRPr b="1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➢"/>
            </a:pPr>
            <a:r>
              <a:rPr b="1" lang="en"/>
              <a:t>Currently 51 FAB market partners in Florida</a:t>
            </a:r>
            <a:br>
              <a:rPr b="1" lang="en"/>
            </a:b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b="1" lang="en"/>
              <a:t>Application &amp; more information located at </a:t>
            </a:r>
            <a:r>
              <a:rPr b="1" i="1" lang="en"/>
              <a:t>www.freshaccessbucks.com</a:t>
            </a:r>
            <a:endParaRPr b="1" i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/>
          <p:nvPr>
            <p:ph type="title"/>
          </p:nvPr>
        </p:nvSpPr>
        <p:spPr>
          <a:xfrm>
            <a:off x="317700" y="369325"/>
            <a:ext cx="6934800" cy="157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Updating classification</a:t>
            </a:r>
            <a:endParaRPr/>
          </a:p>
        </p:txBody>
      </p:sp>
      <p:sp>
        <p:nvSpPr>
          <p:cNvPr id="127" name="Google Shape;127;p23"/>
          <p:cNvSpPr txBox="1"/>
          <p:nvPr>
            <p:ph idx="1" type="body"/>
          </p:nvPr>
        </p:nvSpPr>
        <p:spPr>
          <a:xfrm>
            <a:off x="317700" y="2432075"/>
            <a:ext cx="8289900" cy="232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Keep abreast of the status of classification for mobile markets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As farmer’s markets become more popular, and alternative markets like yours more abundant, classification will become clearer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Being a “delivery route” gives you a lot of freedom, so keep track of all your transactions and where they occur so that when the question arises about security of mobile SNAP transactions, you have a ready answer!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