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Roboto Medium"/>
      <p:regular r:id="rId6"/>
      <p:bold r:id="rId7"/>
      <p:italic r:id="rId8"/>
      <p:boldItalic r:id="rId9"/>
    </p:embeddedFont>
    <p:embeddedFont>
      <p:font typeface="Roboto"/>
      <p:regular r:id="rId10"/>
      <p:bold r:id="rId11"/>
      <p:italic r:id="rId12"/>
      <p:boldItalic r:id="rId13"/>
    </p:embeddedFont>
    <p:embeddedFont>
      <p:font typeface="Comforta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Medium-boldItalic.fntdata"/><Relationship Id="rId15" Type="http://schemas.openxmlformats.org/officeDocument/2006/relationships/font" Target="fonts/Comfortaa-bold.fntdata"/><Relationship Id="rId14" Type="http://schemas.openxmlformats.org/officeDocument/2006/relationships/font" Target="fonts/Comfortaa-regular.fntdata"/><Relationship Id="rId5" Type="http://schemas.openxmlformats.org/officeDocument/2006/relationships/slide" Target="slides/slide1.xml"/><Relationship Id="rId6" Type="http://schemas.openxmlformats.org/officeDocument/2006/relationships/font" Target="fonts/RobotoMedium-regular.fntdata"/><Relationship Id="rId7" Type="http://schemas.openxmlformats.org/officeDocument/2006/relationships/font" Target="fonts/RobotoMedium-bold.fntdata"/><Relationship Id="rId8" Type="http://schemas.openxmlformats.org/officeDocument/2006/relationships/font" Target="fonts/Roboto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rive.google.com/open?id=13mXFUbmDp1z3U2vBbtIqe4W_C5-35bpQJko7kHM3TEo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546225" y="113625"/>
            <a:ext cx="6264600" cy="5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9900"/>
                </a:solidFill>
                <a:latin typeface="Cambria"/>
                <a:ea typeface="Cambria"/>
                <a:cs typeface="Cambria"/>
                <a:sym typeface="Cambria"/>
              </a:rPr>
              <a:t>Troubleshooting Your  Equipment</a:t>
            </a:r>
            <a:endParaRPr b="1" sz="2400">
              <a:solidFill>
                <a:srgbClr val="FF99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1983775" y="686025"/>
            <a:ext cx="6460800" cy="73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>
                <a:latin typeface="Comfortaa"/>
                <a:ea typeface="Comfortaa"/>
                <a:cs typeface="Comfortaa"/>
                <a:sym typeface="Comfortaa"/>
              </a:rPr>
              <a:t>Before calling customer support, there are some things you can try to fix a machine issue! </a:t>
            </a:r>
            <a:r>
              <a:rPr i="1" lang="en">
                <a:latin typeface="Comfortaa"/>
                <a:ea typeface="Comfortaa"/>
                <a:cs typeface="Comfortaa"/>
                <a:sym typeface="Comfortaa"/>
              </a:rPr>
              <a:t>Varies by machine.</a:t>
            </a:r>
            <a:endParaRPr i="1"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675024" y="1515497"/>
            <a:ext cx="1986225" cy="2800894"/>
            <a:chOff x="1038551" y="283725"/>
            <a:chExt cx="2170500" cy="4076400"/>
          </a:xfrm>
        </p:grpSpPr>
        <p:sp>
          <p:nvSpPr>
            <p:cNvPr id="57" name="Google Shape;57;p13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118215" y="341742"/>
              <a:ext cx="2048100" cy="11823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286349" y="628836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1D7E74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Machine won’t connect to network</a:t>
              </a:r>
              <a:endParaRPr sz="1200">
                <a:solidFill>
                  <a:srgbClr val="1D7E74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 rot="5400000">
              <a:off x="1946375" y="1622086"/>
              <a:ext cx="3918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038551" y="1957050"/>
              <a:ext cx="2170500" cy="227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2794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Go to setup menu and ensure the “communications” is properly set to 3G or “wireless” setting</a:t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794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Move machine to a good reception area</a:t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794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If possible, plug machine into a telephone or internet jack, change communications to “dial” or “ethernet” and attempt to process  </a:t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3276417" y="1528556"/>
            <a:ext cx="1986294" cy="2774805"/>
            <a:chOff x="1118214" y="283725"/>
            <a:chExt cx="2090836" cy="4076400"/>
          </a:xfrm>
        </p:grpSpPr>
        <p:sp>
          <p:nvSpPr>
            <p:cNvPr id="63" name="Google Shape;63;p13"/>
            <p:cNvSpPr/>
            <p:nvPr/>
          </p:nvSpPr>
          <p:spPr>
            <a:xfrm>
              <a:off x="1178650" y="283725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1118214" y="341762"/>
              <a:ext cx="2048100" cy="11139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217791" y="722341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1D7E74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Machine won’t turn on</a:t>
              </a:r>
              <a:endParaRPr sz="1200">
                <a:solidFill>
                  <a:srgbClr val="1D7E74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 rot="5400000">
              <a:off x="1734396" y="1795595"/>
              <a:ext cx="7818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118314" y="2413621"/>
              <a:ext cx="2030400" cy="184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2794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Is machine damaged? Wet?</a:t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794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If so, do not attempt to turn on. Call provider for replacement.</a:t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794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If not, </a:t>
              </a:r>
              <a:r>
                <a:rPr lang="en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Remove battery, then initiate a restart </a:t>
              </a:r>
              <a:r>
                <a:rPr lang="en" sz="800" u="sng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with machine plugged in</a:t>
              </a:r>
              <a:endParaRPr sz="7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5877807" y="1504425"/>
            <a:ext cx="1962899" cy="2755239"/>
            <a:chOff x="1118234" y="272728"/>
            <a:chExt cx="2048100" cy="4076400"/>
          </a:xfrm>
        </p:grpSpPr>
        <p:sp>
          <p:nvSpPr>
            <p:cNvPr id="69" name="Google Shape;69;p13"/>
            <p:cNvSpPr/>
            <p:nvPr/>
          </p:nvSpPr>
          <p:spPr>
            <a:xfrm>
              <a:off x="1118234" y="272728"/>
              <a:ext cx="2030400" cy="4076400"/>
            </a:xfrm>
            <a:prstGeom prst="rect">
              <a:avLst/>
            </a:prstGeom>
            <a:solidFill>
              <a:srgbClr val="1B786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118234" y="341756"/>
              <a:ext cx="2048100" cy="1102800"/>
            </a:xfrm>
            <a:prstGeom prst="rect">
              <a:avLst/>
            </a:prstGeom>
            <a:solidFill>
              <a:srgbClr val="FFFFFF"/>
            </a:solidFill>
            <a:ln cap="flat" cmpd="sng" w="19050">
              <a:solidFill>
                <a:srgbClr val="1D7E7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234781" y="642322"/>
              <a:ext cx="1815000" cy="60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1D7E74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Machine won’t process EBT</a:t>
              </a:r>
              <a:endParaRPr sz="1200">
                <a:solidFill>
                  <a:srgbClr val="1D7E74"/>
                </a:solidFill>
                <a:latin typeface="Roboto Medium"/>
                <a:ea typeface="Roboto Medium"/>
                <a:cs typeface="Roboto Medium"/>
                <a:sym typeface="Roboto Medium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 rot="5400000">
              <a:off x="1733458" y="1833267"/>
              <a:ext cx="800100" cy="278100"/>
            </a:xfrm>
            <a:prstGeom prst="rightArrow">
              <a:avLst>
                <a:gd fmla="val 34239" name="adj1"/>
                <a:gd fmla="val 57035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1118310" y="2372358"/>
              <a:ext cx="2030400" cy="188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-2794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Call the merchant services company, not the sales rep. (ex: WorldPay instead of MarketLink)</a:t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7940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800"/>
                <a:buFont typeface="Roboto"/>
                <a:buChar char="●"/>
              </a:pPr>
              <a:r>
                <a:rPr lang="en" sz="8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Phone number is normally on the machine, and they will need your Merchant ID number.</a:t>
              </a:r>
              <a:endParaRPr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4" name="Google Shape;74;p13"/>
          <p:cNvSpPr txBox="1"/>
          <p:nvPr/>
        </p:nvSpPr>
        <p:spPr>
          <a:xfrm>
            <a:off x="779300" y="4548425"/>
            <a:ext cx="7516200" cy="4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If machine will not function, refer to the </a:t>
            </a:r>
            <a:r>
              <a:rPr lang="en" u="sng">
                <a:solidFill>
                  <a:schemeClr val="hlink"/>
                </a:solidFill>
                <a:latin typeface="Comfortaa"/>
                <a:ea typeface="Comfortaa"/>
                <a:cs typeface="Comfortaa"/>
                <a:sym typeface="Comfortaa"/>
                <a:hlinkClick r:id="rId3"/>
              </a:rPr>
              <a:t>Manual Vouchers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 sheet.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5" name="Google Shape;7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075" y="170225"/>
            <a:ext cx="1554509" cy="111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